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1" r:id="rId4"/>
    <p:sldId id="258" r:id="rId5"/>
    <p:sldId id="263" r:id="rId6"/>
    <p:sldId id="259" r:id="rId7"/>
    <p:sldId id="264" r:id="rId8"/>
    <p:sldId id="266" r:id="rId9"/>
    <p:sldId id="267" r:id="rId10"/>
    <p:sldId id="270" r:id="rId11"/>
    <p:sldId id="275" r:id="rId12"/>
    <p:sldId id="276" r:id="rId13"/>
    <p:sldId id="287" r:id="rId14"/>
    <p:sldId id="282" r:id="rId15"/>
    <p:sldId id="290" r:id="rId16"/>
    <p:sldId id="288" r:id="rId17"/>
    <p:sldId id="271" r:id="rId18"/>
    <p:sldId id="272" r:id="rId19"/>
    <p:sldId id="284" r:id="rId20"/>
    <p:sldId id="285" r:id="rId21"/>
    <p:sldId id="286" r:id="rId22"/>
    <p:sldId id="293" r:id="rId23"/>
    <p:sldId id="292" r:id="rId24"/>
    <p:sldId id="268" r:id="rId25"/>
    <p:sldId id="273" r:id="rId26"/>
    <p:sldId id="283" r:id="rId27"/>
    <p:sldId id="277" r:id="rId28"/>
    <p:sldId id="274" r:id="rId29"/>
    <p:sldId id="295" r:id="rId30"/>
    <p:sldId id="291" r:id="rId31"/>
    <p:sldId id="2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65" autoAdjust="0"/>
  </p:normalViewPr>
  <p:slideViewPr>
    <p:cSldViewPr snapToGrid="0" snapToObjects="1">
      <p:cViewPr varScale="1">
        <p:scale>
          <a:sx n="75" d="100"/>
          <a:sy n="75" d="100"/>
        </p:scale>
        <p:origin x="-17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9F974-EB23-4640-9393-29CA5BE0375F}" type="datetimeFigureOut">
              <a:rPr lang="en-US" smtClean="0"/>
              <a:t>3/4/20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0B741-C542-F243-99C1-979E1A4C9EF0}" type="slidenum">
              <a:rPr lang="en-US" smtClean="0"/>
              <a:t>‹#›</a:t>
            </a:fld>
            <a:endParaRPr lang="en-US"/>
          </a:p>
        </p:txBody>
      </p:sp>
    </p:spTree>
    <p:extLst>
      <p:ext uri="{BB962C8B-B14F-4D97-AF65-F5344CB8AC3E}">
        <p14:creationId xmlns:p14="http://schemas.microsoft.com/office/powerpoint/2010/main" val="961463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mailto:dnr.water.reports@alaska.gov"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epa.gov/ground-water-and-drinking-water/national-primary-drinking-water-regulation-tab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an “environmental” law than a “public health” law</a:t>
            </a:r>
          </a:p>
          <a:p>
            <a:r>
              <a:rPr lang="en-US" dirty="0" smtClean="0"/>
              <a:t>In fact, all states</a:t>
            </a:r>
            <a:r>
              <a:rPr lang="en-US" baseline="0" dirty="0" smtClean="0"/>
              <a:t> and territories EXCEPT Wyoming and D.C. have primacy</a:t>
            </a:r>
          </a:p>
          <a:p>
            <a:r>
              <a:rPr lang="en-US" baseline="0" dirty="0" smtClean="0"/>
              <a:t>Four tribes have gained primacy “treated as a state” although none have gained primacy directly as of </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4</a:t>
            </a:fld>
            <a:endParaRPr lang="en-US"/>
          </a:p>
        </p:txBody>
      </p:sp>
    </p:spTree>
    <p:extLst>
      <p:ext uri="{BB962C8B-B14F-4D97-AF65-F5344CB8AC3E}">
        <p14:creationId xmlns:p14="http://schemas.microsoft.com/office/powerpoint/2010/main" val="369264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DEC website</a:t>
            </a:r>
            <a:r>
              <a:rPr lang="mr-IN" dirty="0" smtClean="0"/>
              <a:t>…</a:t>
            </a:r>
            <a:endParaRPr lang="en-US" dirty="0" smtClean="0"/>
          </a:p>
          <a:p>
            <a:r>
              <a:rPr lang="en-US" dirty="0" smtClean="0"/>
              <a:t>Upon completing the well construction, it's in your best interest, as a homeowner, to assure that the water well drilling log is submitted to the Department of Natural Resources (DNR) in order to record the information in WELTS. While water well contractors are required to submit this information to DNR, it is not always carried out. Failure to record this information in WELTS may lead to difficulties in future real estate transactions. Water Well Logs can be sent to DNR at: </a:t>
            </a:r>
            <a:r>
              <a:rPr lang="en-US" dirty="0" smtClean="0">
                <a:hlinkClick r:id="rId3"/>
              </a:rPr>
              <a:t>dnr.water.reports@alaska.gov</a:t>
            </a:r>
            <a:r>
              <a:rPr lang="en-US" dirty="0" smtClean="0"/>
              <a:t> or Alaska DNR, MLW, Alaska Hydrologic Survey 550 West 7th Ave, Suite 1020 Anchorage, AK 99501 </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27</a:t>
            </a:fld>
            <a:endParaRPr lang="en-US"/>
          </a:p>
        </p:txBody>
      </p:sp>
    </p:spTree>
    <p:extLst>
      <p:ext uri="{BB962C8B-B14F-4D97-AF65-F5344CB8AC3E}">
        <p14:creationId xmlns:p14="http://schemas.microsoft.com/office/powerpoint/2010/main" val="64221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dec.alaska.gov</a:t>
            </a:r>
            <a:r>
              <a:rPr lang="en-US" dirty="0" smtClean="0"/>
              <a:t>/eh/</a:t>
            </a:r>
            <a:r>
              <a:rPr lang="en-US" dirty="0" err="1" smtClean="0"/>
              <a:t>dw</a:t>
            </a:r>
            <a:r>
              <a:rPr lang="en-US" dirty="0" smtClean="0"/>
              <a:t>/</a:t>
            </a:r>
            <a:r>
              <a:rPr lang="en-US" dirty="0" err="1" smtClean="0"/>
              <a:t>contact#nogo</a:t>
            </a:r>
            <a:r>
              <a:rPr lang="en-US" dirty="0" smtClean="0"/>
              <a:t> has a bunch of numbers for regional offices and engineers</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31</a:t>
            </a:fld>
            <a:endParaRPr lang="en-US"/>
          </a:p>
        </p:txBody>
      </p:sp>
    </p:spTree>
    <p:extLst>
      <p:ext uri="{BB962C8B-B14F-4D97-AF65-F5344CB8AC3E}">
        <p14:creationId xmlns:p14="http://schemas.microsoft.com/office/powerpoint/2010/main" val="354889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MCLs and MRDLs are enforceable;</a:t>
            </a:r>
            <a:r>
              <a:rPr lang="en-US" baseline="0" dirty="0" smtClean="0"/>
              <a:t> GOALS are not.  Treatment techniques are required for particular contaminants.</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6</a:t>
            </a:fld>
            <a:endParaRPr lang="en-US"/>
          </a:p>
        </p:txBody>
      </p:sp>
    </p:spTree>
    <p:extLst>
      <p:ext uri="{BB962C8B-B14F-4D97-AF65-F5344CB8AC3E}">
        <p14:creationId xmlns:p14="http://schemas.microsoft.com/office/powerpoint/2010/main" val="79106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Download the whole table </a:t>
            </a:r>
            <a:r>
              <a:rPr lang="en-US" dirty="0" err="1" smtClean="0"/>
              <a:t>here:</a:t>
            </a:r>
            <a:r>
              <a:rPr lang="en-US" dirty="0" err="1" smtClean="0">
                <a:hlinkClick r:id="rId3"/>
              </a:rPr>
              <a:t>https</a:t>
            </a:r>
            <a:r>
              <a:rPr lang="en-US" dirty="0" smtClean="0">
                <a:hlinkClick r:id="rId3"/>
              </a:rPr>
              <a:t>://www.epa.gov/ground-water-and-drinking-water/national-primary-drinking-water-regulation-table</a:t>
            </a:r>
            <a:r>
              <a:rPr lang="en-US" dirty="0" smtClean="0"/>
              <a:t> </a:t>
            </a:r>
          </a:p>
        </p:txBody>
      </p:sp>
      <p:sp>
        <p:nvSpPr>
          <p:cNvPr id="4" name="Slide Number Placeholder 3"/>
          <p:cNvSpPr>
            <a:spLocks noGrp="1"/>
          </p:cNvSpPr>
          <p:nvPr>
            <p:ph type="sldNum" sz="quarter" idx="10"/>
          </p:nvPr>
        </p:nvSpPr>
        <p:spPr/>
        <p:txBody>
          <a:bodyPr/>
          <a:lstStyle/>
          <a:p>
            <a:fld id="{C8A0B741-C542-F243-99C1-979E1A4C9EF0}" type="slidenum">
              <a:rPr lang="en-US" smtClean="0"/>
              <a:t>7</a:t>
            </a:fld>
            <a:endParaRPr lang="en-US"/>
          </a:p>
        </p:txBody>
      </p:sp>
    </p:spTree>
    <p:extLst>
      <p:ext uri="{BB962C8B-B14F-4D97-AF65-F5344CB8AC3E}">
        <p14:creationId xmlns:p14="http://schemas.microsoft.com/office/powerpoint/2010/main" val="315968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RULES</a:t>
            </a:r>
            <a:r>
              <a:rPr lang="en-US" baseline="0" dirty="0" smtClean="0"/>
              <a:t> for specific contaminants, in specific situations.</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9</a:t>
            </a:fld>
            <a:endParaRPr lang="en-US"/>
          </a:p>
        </p:txBody>
      </p:sp>
    </p:spTree>
    <p:extLst>
      <p:ext uri="{BB962C8B-B14F-4D97-AF65-F5344CB8AC3E}">
        <p14:creationId xmlns:p14="http://schemas.microsoft.com/office/powerpoint/2010/main" val="221522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search for these via the EPA website, but they aren’t always</a:t>
            </a:r>
            <a:r>
              <a:rPr lang="en-US" baseline="0" dirty="0" smtClean="0"/>
              <a:t> posted there.  Your better bet is to do an online search for your water utility.</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10</a:t>
            </a:fld>
            <a:endParaRPr lang="en-US"/>
          </a:p>
        </p:txBody>
      </p:sp>
    </p:spTree>
    <p:extLst>
      <p:ext uri="{BB962C8B-B14F-4D97-AF65-F5344CB8AC3E}">
        <p14:creationId xmlns:p14="http://schemas.microsoft.com/office/powerpoint/2010/main" val="357748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13</a:t>
            </a:fld>
            <a:endParaRPr lang="en-US"/>
          </a:p>
        </p:txBody>
      </p:sp>
    </p:spTree>
    <p:extLst>
      <p:ext uri="{BB962C8B-B14F-4D97-AF65-F5344CB8AC3E}">
        <p14:creationId xmlns:p14="http://schemas.microsoft.com/office/powerpoint/2010/main" val="389948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whole field guide giving WAY more detail on how to categorize</a:t>
            </a:r>
            <a:r>
              <a:rPr lang="en-US" baseline="0" dirty="0" smtClean="0"/>
              <a:t> your PWS, and you have to study it to become a certified PWS operator.</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17</a:t>
            </a:fld>
            <a:endParaRPr lang="en-US"/>
          </a:p>
        </p:txBody>
      </p:sp>
    </p:spTree>
    <p:extLst>
      <p:ext uri="{BB962C8B-B14F-4D97-AF65-F5344CB8AC3E}">
        <p14:creationId xmlns:p14="http://schemas.microsoft.com/office/powerpoint/2010/main" val="143437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dec.alaska.gov</a:t>
            </a:r>
            <a:r>
              <a:rPr lang="en-US" dirty="0" smtClean="0"/>
              <a:t>/eh/</a:t>
            </a:r>
            <a:r>
              <a:rPr lang="en-US" dirty="0" err="1" smtClean="0"/>
              <a:t>dw</a:t>
            </a:r>
            <a:r>
              <a:rPr lang="en-US" dirty="0" smtClean="0"/>
              <a:t>/engineering/plan-review-checklist/</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18</a:t>
            </a:fld>
            <a:endParaRPr lang="en-US"/>
          </a:p>
        </p:txBody>
      </p:sp>
    </p:spTree>
    <p:extLst>
      <p:ext uri="{BB962C8B-B14F-4D97-AF65-F5344CB8AC3E}">
        <p14:creationId xmlns:p14="http://schemas.microsoft.com/office/powerpoint/2010/main" val="407326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dec.alaska.gov</a:t>
            </a:r>
            <a:r>
              <a:rPr lang="en-US" dirty="0" smtClean="0"/>
              <a:t>/eh/</a:t>
            </a:r>
            <a:r>
              <a:rPr lang="en-US" dirty="0" err="1" smtClean="0"/>
              <a:t>dw</a:t>
            </a:r>
            <a:r>
              <a:rPr lang="en-US" dirty="0" smtClean="0"/>
              <a:t>/engineering/plan-review-checklist/</a:t>
            </a:r>
            <a:endParaRPr lang="en-US" dirty="0"/>
          </a:p>
        </p:txBody>
      </p:sp>
      <p:sp>
        <p:nvSpPr>
          <p:cNvPr id="4" name="Slide Number Placeholder 3"/>
          <p:cNvSpPr>
            <a:spLocks noGrp="1"/>
          </p:cNvSpPr>
          <p:nvPr>
            <p:ph type="sldNum" sz="quarter" idx="10"/>
          </p:nvPr>
        </p:nvSpPr>
        <p:spPr/>
        <p:txBody>
          <a:bodyPr/>
          <a:lstStyle/>
          <a:p>
            <a:fld id="{C8A0B741-C542-F243-99C1-979E1A4C9EF0}" type="slidenum">
              <a:rPr lang="en-US" smtClean="0"/>
              <a:t>19</a:t>
            </a:fld>
            <a:endParaRPr lang="en-US"/>
          </a:p>
        </p:txBody>
      </p:sp>
    </p:spTree>
    <p:extLst>
      <p:ext uri="{BB962C8B-B14F-4D97-AF65-F5344CB8AC3E}">
        <p14:creationId xmlns:p14="http://schemas.microsoft.com/office/powerpoint/2010/main" val="407326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CC7A10-31E4-9946-A36F-3CDA334640BD}"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296780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C7A10-31E4-9946-A36F-3CDA334640BD}"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129556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C7A10-31E4-9946-A36F-3CDA334640BD}"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367124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C7A10-31E4-9946-A36F-3CDA334640BD}"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124088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C7A10-31E4-9946-A36F-3CDA334640BD}"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368502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CC7A10-31E4-9946-A36F-3CDA334640BD}" type="datetimeFigureOut">
              <a:rPr lang="en-US" smtClean="0"/>
              <a:t>3/4/20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210271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CC7A10-31E4-9946-A36F-3CDA334640BD}" type="datetimeFigureOut">
              <a:rPr lang="en-US" smtClean="0"/>
              <a:t>3/4/20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335489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C7A10-31E4-9946-A36F-3CDA334640BD}" type="datetimeFigureOut">
              <a:rPr lang="en-US" smtClean="0"/>
              <a:t>3/4/20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370372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C7A10-31E4-9946-A36F-3CDA334640BD}" type="datetimeFigureOut">
              <a:rPr lang="en-US" smtClean="0"/>
              <a:t>3/4/20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13067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C7A10-31E4-9946-A36F-3CDA334640BD}" type="datetimeFigureOut">
              <a:rPr lang="en-US" smtClean="0"/>
              <a:t>3/4/20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295389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C7A10-31E4-9946-A36F-3CDA334640BD}" type="datetimeFigureOut">
              <a:rPr lang="en-US" smtClean="0"/>
              <a:t>3/4/20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A599-CE32-5244-A1E6-B045A168C0AF}" type="slidenum">
              <a:rPr lang="en-US" smtClean="0"/>
              <a:t>‹#›</a:t>
            </a:fld>
            <a:endParaRPr lang="en-US"/>
          </a:p>
        </p:txBody>
      </p:sp>
    </p:spTree>
    <p:extLst>
      <p:ext uri="{BB962C8B-B14F-4D97-AF65-F5344CB8AC3E}">
        <p14:creationId xmlns:p14="http://schemas.microsoft.com/office/powerpoint/2010/main" val="1715642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C7A10-31E4-9946-A36F-3CDA334640BD}" type="datetimeFigureOut">
              <a:rPr lang="en-US" smtClean="0"/>
              <a:t>3/4/20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7A599-CE32-5244-A1E6-B045A168C0AF}" type="slidenum">
              <a:rPr lang="en-US" smtClean="0"/>
              <a:t>‹#›</a:t>
            </a:fld>
            <a:endParaRPr lang="en-US"/>
          </a:p>
        </p:txBody>
      </p:sp>
    </p:spTree>
    <p:extLst>
      <p:ext uri="{BB962C8B-B14F-4D97-AF65-F5344CB8AC3E}">
        <p14:creationId xmlns:p14="http://schemas.microsoft.com/office/powerpoint/2010/main" val="387667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c.alaska.gov/eh/dw.aspx" TargetMode="External"/><Relationship Id="rId3" Type="http://schemas.openxmlformats.org/officeDocument/2006/relationships/hyperlink" Target="https://dec.alaska.gov/DWW/index.j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dec.alaska.gov/DWW/index.j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arcgis.com/home/webmap/viewer.html?webmap=13ed2116e4094f9994775af9a62a1e8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ec.alaska.gov/eh/dw/engineering/plan-review-checkli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ec.alaska.gov/eh/dw/engineering/plan-review-checkl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c.alaska.gov/eh/dw/engineering/%23nog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nr.alaska.gov/welts/%23show-welts-intro-templat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dnr.alaska.gov/welts/%23show-welts-intro-templat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s://dnr.alaska.gov/welts/%23show-welts-intro-templat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www.epa.gov/ground-water-and-drinking-water/national-primary-drinking-water-regulation-table"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7000"/>
          </a:blip>
          <a:stretch>
            <a:fillRect/>
          </a:stretch>
        </p:blipFill>
        <p:spPr>
          <a:xfrm>
            <a:off x="-1551368" y="0"/>
            <a:ext cx="10695368" cy="6858000"/>
          </a:xfrm>
          <a:prstGeom prst="rect">
            <a:avLst/>
          </a:prstGeom>
        </p:spPr>
      </p:pic>
      <p:sp>
        <p:nvSpPr>
          <p:cNvPr id="2" name="Title 1"/>
          <p:cNvSpPr>
            <a:spLocks noGrp="1"/>
          </p:cNvSpPr>
          <p:nvPr>
            <p:ph type="ctrTitle"/>
          </p:nvPr>
        </p:nvSpPr>
        <p:spPr>
          <a:xfrm>
            <a:off x="685800" y="2547905"/>
            <a:ext cx="7772400" cy="1470025"/>
          </a:xfrm>
        </p:spPr>
        <p:txBody>
          <a:bodyPr>
            <a:normAutofit fontScale="90000"/>
          </a:bodyPr>
          <a:lstStyle/>
          <a:p>
            <a:r>
              <a:rPr lang="en-US" dirty="0" smtClean="0"/>
              <a:t>Drinking Water in Alaska: </a:t>
            </a:r>
            <a:br>
              <a:rPr lang="en-US" dirty="0" smtClean="0"/>
            </a:br>
            <a:r>
              <a:rPr lang="en-US" sz="3600" dirty="0" smtClean="0"/>
              <a:t>SDWA, PWS permits, well permits</a:t>
            </a:r>
            <a:br>
              <a:rPr lang="en-US" sz="3600" dirty="0" smtClean="0"/>
            </a:br>
            <a:r>
              <a:rPr lang="en-US" sz="3600" dirty="0" smtClean="0"/>
              <a:t>40 CFR 141+, 18 AAC 80</a:t>
            </a:r>
            <a:br>
              <a:rPr lang="en-US" sz="3600" dirty="0" smtClean="0"/>
            </a:br>
            <a:r>
              <a:rPr lang="en-US" dirty="0" smtClean="0"/>
              <a:t/>
            </a:r>
            <a:br>
              <a:rPr lang="en-US" dirty="0" smtClean="0"/>
            </a:br>
            <a:r>
              <a:rPr lang="en-US" sz="3100" dirty="0" smtClean="0"/>
              <a:t>(NOT </a:t>
            </a:r>
            <a:r>
              <a:rPr lang="en-US" sz="3100" strike="sngStrike" dirty="0" smtClean="0"/>
              <a:t>CWA 401, 404, NPDES/APDES, water rights, temporary water use, or saltwater</a:t>
            </a:r>
            <a:r>
              <a:rPr lang="en-US" sz="3100" dirty="0" smtClean="0"/>
              <a:t>)</a:t>
            </a:r>
            <a:endParaRPr lang="en-US" sz="3100" dirty="0"/>
          </a:p>
        </p:txBody>
      </p:sp>
      <p:sp>
        <p:nvSpPr>
          <p:cNvPr id="3" name="Subtitle 2"/>
          <p:cNvSpPr>
            <a:spLocks noGrp="1"/>
          </p:cNvSpPr>
          <p:nvPr>
            <p:ph type="subTitle" idx="1"/>
          </p:nvPr>
        </p:nvSpPr>
        <p:spPr>
          <a:xfrm>
            <a:off x="1371600" y="5443244"/>
            <a:ext cx="6400800" cy="926145"/>
          </a:xfrm>
        </p:spPr>
        <p:txBody>
          <a:bodyPr>
            <a:normAutofit fontScale="55000" lnSpcReduction="20000"/>
          </a:bodyPr>
          <a:lstStyle/>
          <a:p>
            <a:r>
              <a:rPr lang="en-US" dirty="0" smtClean="0">
                <a:solidFill>
                  <a:srgbClr val="0000FF"/>
                </a:solidFill>
              </a:rPr>
              <a:t>ENVE 644</a:t>
            </a:r>
          </a:p>
          <a:p>
            <a:r>
              <a:rPr lang="en-US" dirty="0" smtClean="0">
                <a:solidFill>
                  <a:srgbClr val="0000FF"/>
                </a:solidFill>
              </a:rPr>
              <a:t>Mel Durrett</a:t>
            </a:r>
          </a:p>
          <a:p>
            <a:r>
              <a:rPr lang="en-US" dirty="0" smtClean="0">
                <a:solidFill>
                  <a:srgbClr val="0000FF"/>
                </a:solidFill>
              </a:rPr>
              <a:t>Feb 26, 2020</a:t>
            </a:r>
            <a:endParaRPr lang="en-US" dirty="0">
              <a:solidFill>
                <a:srgbClr val="0000FF"/>
              </a:solidFill>
            </a:endParaRPr>
          </a:p>
        </p:txBody>
      </p:sp>
      <p:sp>
        <p:nvSpPr>
          <p:cNvPr id="5" name="TextBox 4"/>
          <p:cNvSpPr txBox="1"/>
          <p:nvPr/>
        </p:nvSpPr>
        <p:spPr>
          <a:xfrm>
            <a:off x="7101325" y="6567637"/>
            <a:ext cx="1639278" cy="307777"/>
          </a:xfrm>
          <a:prstGeom prst="rect">
            <a:avLst/>
          </a:prstGeom>
          <a:noFill/>
        </p:spPr>
        <p:txBody>
          <a:bodyPr wrap="none" rtlCol="0">
            <a:spAutoFit/>
          </a:bodyPr>
          <a:lstStyle/>
          <a:p>
            <a:r>
              <a:rPr lang="en-US" sz="1400" dirty="0" smtClean="0">
                <a:solidFill>
                  <a:srgbClr val="3366FF"/>
                </a:solidFill>
              </a:rPr>
              <a:t>Photo: </a:t>
            </a:r>
            <a:r>
              <a:rPr lang="en-US" sz="1400" dirty="0" err="1" smtClean="0">
                <a:solidFill>
                  <a:srgbClr val="3366FF"/>
                </a:solidFill>
              </a:rPr>
              <a:t>blueosa.com</a:t>
            </a:r>
            <a:endParaRPr lang="en-US" sz="1400" dirty="0">
              <a:solidFill>
                <a:srgbClr val="3366FF"/>
              </a:solidFill>
            </a:endParaRPr>
          </a:p>
        </p:txBody>
      </p:sp>
    </p:spTree>
    <p:extLst>
      <p:ext uri="{BB962C8B-B14F-4D97-AF65-F5344CB8AC3E}">
        <p14:creationId xmlns:p14="http://schemas.microsoft.com/office/powerpoint/2010/main" val="34756423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5100"/>
            <a:ext cx="9144000" cy="6524686"/>
          </a:xfrm>
          <a:prstGeom prst="rect">
            <a:avLst/>
          </a:prstGeom>
        </p:spPr>
      </p:pic>
      <p:sp>
        <p:nvSpPr>
          <p:cNvPr id="6" name="TextBox 5"/>
          <p:cNvSpPr txBox="1"/>
          <p:nvPr/>
        </p:nvSpPr>
        <p:spPr>
          <a:xfrm>
            <a:off x="3148754" y="2312128"/>
            <a:ext cx="5445083" cy="1815882"/>
          </a:xfrm>
          <a:prstGeom prst="rect">
            <a:avLst/>
          </a:prstGeom>
          <a:noFill/>
        </p:spPr>
        <p:txBody>
          <a:bodyPr wrap="square" rtlCol="0">
            <a:spAutoFit/>
          </a:bodyPr>
          <a:lstStyle/>
          <a:p>
            <a:r>
              <a:rPr lang="en-US" sz="2800" dirty="0" smtClean="0"/>
              <a:t>Publicly available </a:t>
            </a:r>
          </a:p>
          <a:p>
            <a:r>
              <a:rPr lang="en-US" sz="2800" dirty="0" smtClean="0"/>
              <a:t>Consumer Confidence Reports (CCR) </a:t>
            </a:r>
          </a:p>
          <a:p>
            <a:r>
              <a:rPr lang="en-US" sz="2800" dirty="0" smtClean="0"/>
              <a:t>are required under SDWA</a:t>
            </a:r>
          </a:p>
          <a:p>
            <a:endParaRPr lang="en-US" sz="2800" dirty="0"/>
          </a:p>
        </p:txBody>
      </p:sp>
    </p:spTree>
    <p:extLst>
      <p:ext uri="{BB962C8B-B14F-4D97-AF65-F5344CB8AC3E}">
        <p14:creationId xmlns:p14="http://schemas.microsoft.com/office/powerpoint/2010/main" val="24299263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482600"/>
            <a:ext cx="8877300" cy="5892800"/>
          </a:xfrm>
          <a:prstGeom prst="rect">
            <a:avLst/>
          </a:prstGeom>
        </p:spPr>
      </p:pic>
      <p:sp>
        <p:nvSpPr>
          <p:cNvPr id="5" name="TextBox 4"/>
          <p:cNvSpPr txBox="1"/>
          <p:nvPr/>
        </p:nvSpPr>
        <p:spPr>
          <a:xfrm>
            <a:off x="8124134" y="6436170"/>
            <a:ext cx="532718" cy="369332"/>
          </a:xfrm>
          <a:prstGeom prst="rect">
            <a:avLst/>
          </a:prstGeom>
          <a:noFill/>
        </p:spPr>
        <p:txBody>
          <a:bodyPr wrap="none" rtlCol="0">
            <a:spAutoFit/>
          </a:bodyPr>
          <a:lstStyle/>
          <a:p>
            <a:r>
              <a:rPr lang="en-US" dirty="0" smtClean="0"/>
              <a:t>Etc.</a:t>
            </a:r>
            <a:endParaRPr lang="en-US" dirty="0"/>
          </a:p>
        </p:txBody>
      </p:sp>
    </p:spTree>
    <p:extLst>
      <p:ext uri="{BB962C8B-B14F-4D97-AF65-F5344CB8AC3E}">
        <p14:creationId xmlns:p14="http://schemas.microsoft.com/office/powerpoint/2010/main" val="867288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 y="385389"/>
            <a:ext cx="8915400" cy="5461000"/>
          </a:xfrm>
          <a:prstGeom prst="rect">
            <a:avLst/>
          </a:prstGeom>
        </p:spPr>
      </p:pic>
      <p:pic>
        <p:nvPicPr>
          <p:cNvPr id="4" name="Picture 3"/>
          <p:cNvPicPr>
            <a:picLocks noChangeAspect="1"/>
          </p:cNvPicPr>
          <p:nvPr/>
        </p:nvPicPr>
        <p:blipFill>
          <a:blip r:embed="rId3"/>
          <a:stretch>
            <a:fillRect/>
          </a:stretch>
        </p:blipFill>
        <p:spPr>
          <a:xfrm>
            <a:off x="156568" y="3640205"/>
            <a:ext cx="8826500" cy="3200400"/>
          </a:xfrm>
          <a:prstGeom prst="rect">
            <a:avLst/>
          </a:prstGeom>
        </p:spPr>
      </p:pic>
    </p:spTree>
    <p:extLst>
      <p:ext uri="{BB962C8B-B14F-4D97-AF65-F5344CB8AC3E}">
        <p14:creationId xmlns:p14="http://schemas.microsoft.com/office/powerpoint/2010/main" val="921557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260212" cy="4856903"/>
          </a:xfrm>
        </p:spPr>
        <p:txBody>
          <a:bodyPr>
            <a:normAutofit/>
          </a:bodyPr>
          <a:lstStyle/>
          <a:p>
            <a:pPr algn="l"/>
            <a:r>
              <a:rPr lang="en-US" sz="3600" dirty="0" smtClean="0"/>
              <a:t>Proof that a Public Water System provided a CCR</a:t>
            </a:r>
            <a:br>
              <a:rPr lang="en-US" sz="3600" dirty="0" smtClean="0"/>
            </a:br>
            <a:r>
              <a:rPr lang="en-US" sz="3600" dirty="0" smtClean="0"/>
              <a:t>(sent to DEC) </a:t>
            </a:r>
            <a:endParaRPr lang="en-US" sz="3600" dirty="0"/>
          </a:p>
        </p:txBody>
      </p:sp>
      <p:pic>
        <p:nvPicPr>
          <p:cNvPr id="4" name="Picture 3" descr="ccr-certification-form(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7412" y="0"/>
            <a:ext cx="5299364" cy="6858000"/>
          </a:xfrm>
          <a:prstGeom prst="rect">
            <a:avLst/>
          </a:prstGeom>
        </p:spPr>
      </p:pic>
    </p:spTree>
    <p:extLst>
      <p:ext uri="{BB962C8B-B14F-4D97-AF65-F5344CB8AC3E}">
        <p14:creationId xmlns:p14="http://schemas.microsoft.com/office/powerpoint/2010/main" val="6112224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Alaska DEC Drinking Water </a:t>
            </a:r>
            <a:r>
              <a:rPr lang="en-US" dirty="0" smtClean="0">
                <a:hlinkClick r:id="rId2"/>
              </a:rPr>
              <a:t>program</a:t>
            </a:r>
            <a:r>
              <a:rPr lang="en-US" dirty="0"/>
              <a:t/>
            </a:r>
            <a:br>
              <a:rPr lang="en-US" dirty="0"/>
            </a:br>
            <a:r>
              <a:rPr lang="en-US" dirty="0"/>
              <a:t>18 AAC 80</a:t>
            </a:r>
            <a:endParaRPr lang="en-US" dirty="0"/>
          </a:p>
        </p:txBody>
      </p:sp>
      <p:sp>
        <p:nvSpPr>
          <p:cNvPr id="3" name="Content Placeholder 2"/>
          <p:cNvSpPr>
            <a:spLocks noGrp="1"/>
          </p:cNvSpPr>
          <p:nvPr>
            <p:ph idx="1"/>
          </p:nvPr>
        </p:nvSpPr>
        <p:spPr>
          <a:xfrm>
            <a:off x="457200" y="1600200"/>
            <a:ext cx="8229600" cy="5027316"/>
          </a:xfrm>
        </p:spPr>
        <p:txBody>
          <a:bodyPr>
            <a:normAutofit fontScale="77500" lnSpcReduction="20000"/>
          </a:bodyPr>
          <a:lstStyle/>
          <a:p>
            <a:r>
              <a:rPr lang="en-US" dirty="0" smtClean="0"/>
              <a:t>Requires owners/operators of public water systems (PWS) monitor for contaminants</a:t>
            </a:r>
          </a:p>
          <a:p>
            <a:pPr lvl="1"/>
            <a:r>
              <a:rPr lang="en-US" dirty="0" smtClean="0"/>
              <a:t>Reviews the results</a:t>
            </a:r>
          </a:p>
          <a:p>
            <a:pPr lvl="1"/>
            <a:r>
              <a:rPr lang="en-US" dirty="0" smtClean="0"/>
              <a:t>Statewide database on monitoring, compliance, enforcement of PWS (</a:t>
            </a:r>
            <a:r>
              <a:rPr lang="en-US" dirty="0" smtClean="0">
                <a:hlinkClick r:id="rId3"/>
              </a:rPr>
              <a:t>https://dec.alaska.gov/DWW/index.jsp</a:t>
            </a:r>
            <a:r>
              <a:rPr lang="en-US" dirty="0" smtClean="0"/>
              <a:t>) </a:t>
            </a:r>
          </a:p>
          <a:p>
            <a:r>
              <a:rPr lang="en-US" dirty="0" smtClean="0"/>
              <a:t>Permits design/construction/operation for Alaska’s ~1600 PWS’s</a:t>
            </a:r>
          </a:p>
          <a:p>
            <a:r>
              <a:rPr lang="en-US" dirty="0" smtClean="0"/>
              <a:t>Provides info and guidance to the public, PWS owners/operators/consumers</a:t>
            </a:r>
          </a:p>
          <a:p>
            <a:r>
              <a:rPr lang="en-US" dirty="0" smtClean="0"/>
              <a:t>Responds to complaints about contamination/damage in public wells/watersheds</a:t>
            </a:r>
          </a:p>
          <a:p>
            <a:r>
              <a:rPr lang="en-US" dirty="0" smtClean="0"/>
              <a:t>Drinking Water Source Protection group </a:t>
            </a:r>
          </a:p>
          <a:p>
            <a:pPr lvl="1"/>
            <a:r>
              <a:rPr lang="en-US" dirty="0" smtClean="0"/>
              <a:t>Formerly provided PWS Source Assessments</a:t>
            </a:r>
          </a:p>
          <a:p>
            <a:pPr lvl="1"/>
            <a:r>
              <a:rPr lang="en-US" dirty="0" smtClean="0"/>
              <a:t>Endorses Drinking Water Source Protection plans (makes communities eligible for funding)</a:t>
            </a:r>
          </a:p>
          <a:p>
            <a:endParaRPr lang="en-US" dirty="0"/>
          </a:p>
        </p:txBody>
      </p:sp>
    </p:spTree>
    <p:extLst>
      <p:ext uri="{BB962C8B-B14F-4D97-AF65-F5344CB8AC3E}">
        <p14:creationId xmlns:p14="http://schemas.microsoft.com/office/powerpoint/2010/main" val="1280283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b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3481"/>
            <a:ext cx="9144000" cy="6378804"/>
          </a:xfrm>
          <a:prstGeom prst="rect">
            <a:avLst/>
          </a:prstGeom>
        </p:spPr>
      </p:pic>
      <p:sp>
        <p:nvSpPr>
          <p:cNvPr id="5" name="Rectangle 4"/>
          <p:cNvSpPr/>
          <p:nvPr/>
        </p:nvSpPr>
        <p:spPr>
          <a:xfrm>
            <a:off x="149280" y="6488668"/>
            <a:ext cx="3835267" cy="369332"/>
          </a:xfrm>
          <a:prstGeom prst="rect">
            <a:avLst/>
          </a:prstGeom>
        </p:spPr>
        <p:txBody>
          <a:bodyPr wrap="none">
            <a:spAutoFit/>
          </a:bodyPr>
          <a:lstStyle/>
          <a:p>
            <a:r>
              <a:rPr lang="en-US" dirty="0" smtClean="0">
                <a:hlinkClick r:id="rId3"/>
              </a:rPr>
              <a:t>https://dec.alaska.gov/DWW/index.jsp</a:t>
            </a:r>
            <a:r>
              <a:rPr lang="en-US" dirty="0" smtClean="0"/>
              <a:t> </a:t>
            </a:r>
            <a:endParaRPr lang="en-US" dirty="0"/>
          </a:p>
        </p:txBody>
      </p:sp>
    </p:spTree>
    <p:extLst>
      <p:ext uri="{BB962C8B-B14F-4D97-AF65-F5344CB8AC3E}">
        <p14:creationId xmlns:p14="http://schemas.microsoft.com/office/powerpoint/2010/main" val="3971270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b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7566" y="0"/>
            <a:ext cx="8916434" cy="6858000"/>
          </a:xfrm>
          <a:prstGeom prst="rect">
            <a:avLst/>
          </a:prstGeom>
        </p:spPr>
      </p:pic>
      <p:sp>
        <p:nvSpPr>
          <p:cNvPr id="4" name="Rectangle 3"/>
          <p:cNvSpPr/>
          <p:nvPr/>
        </p:nvSpPr>
        <p:spPr>
          <a:xfrm>
            <a:off x="0" y="6211669"/>
            <a:ext cx="9144000" cy="646331"/>
          </a:xfrm>
          <a:prstGeom prst="rect">
            <a:avLst/>
          </a:prstGeom>
        </p:spPr>
        <p:txBody>
          <a:bodyPr wrap="square">
            <a:spAutoFit/>
          </a:bodyPr>
          <a:lstStyle/>
          <a:p>
            <a:r>
              <a:rPr lang="en-US" dirty="0" smtClean="0">
                <a:hlinkClick r:id="rId3"/>
              </a:rPr>
              <a:t>http://www.arcgis.com/home/webmap/viewer.html?webmap=13ed2116e4094f9994775af9a62a1e85</a:t>
            </a:r>
            <a:r>
              <a:rPr lang="en-US" dirty="0" smtClean="0"/>
              <a:t> </a:t>
            </a:r>
            <a:endParaRPr lang="en-US" dirty="0"/>
          </a:p>
        </p:txBody>
      </p:sp>
    </p:spTree>
    <p:extLst>
      <p:ext uri="{BB962C8B-B14F-4D97-AF65-F5344CB8AC3E}">
        <p14:creationId xmlns:p14="http://schemas.microsoft.com/office/powerpoint/2010/main" val="6353010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Water Systems (PWS)</a:t>
            </a:r>
            <a:br>
              <a:rPr lang="en-US" dirty="0" smtClean="0"/>
            </a:br>
            <a:r>
              <a:rPr lang="en-US" dirty="0" smtClean="0"/>
              <a:t>Classifications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Community Water System </a:t>
            </a:r>
            <a:r>
              <a:rPr lang="en-US" dirty="0" smtClean="0"/>
              <a:t>(CWS) </a:t>
            </a:r>
          </a:p>
          <a:p>
            <a:pPr lvl="1"/>
            <a:r>
              <a:rPr lang="en-US" dirty="0" smtClean="0"/>
              <a:t>expects to serve, year round, at least 25 individuals; </a:t>
            </a:r>
          </a:p>
          <a:p>
            <a:pPr lvl="1"/>
            <a:r>
              <a:rPr lang="en-US" dirty="0" smtClean="0"/>
              <a:t>or expects to serve, year round, at least 15 residential service connections</a:t>
            </a:r>
          </a:p>
          <a:p>
            <a:r>
              <a:rPr lang="en-US" b="1" dirty="0" smtClean="0"/>
              <a:t>Non-Transient Non Community Water System </a:t>
            </a:r>
            <a:r>
              <a:rPr lang="en-US" dirty="0" smtClean="0"/>
              <a:t>(NTNCWS) </a:t>
            </a:r>
          </a:p>
          <a:p>
            <a:pPr lvl="1"/>
            <a:r>
              <a:rPr lang="en-US" dirty="0" smtClean="0"/>
              <a:t>regularly serves the same 25 or more individuals for at least 6 months of the year </a:t>
            </a:r>
          </a:p>
          <a:p>
            <a:r>
              <a:rPr lang="en-US" b="1" dirty="0" smtClean="0"/>
              <a:t>Transient Non Community Water System </a:t>
            </a:r>
            <a:r>
              <a:rPr lang="en-US" dirty="0" smtClean="0"/>
              <a:t>(TNCWS) </a:t>
            </a:r>
          </a:p>
          <a:p>
            <a:pPr lvl="1"/>
            <a:r>
              <a:rPr lang="en-US" dirty="0" smtClean="0"/>
              <a:t>is not a CWS or NTNCWS </a:t>
            </a:r>
          </a:p>
          <a:p>
            <a:pPr lvl="1"/>
            <a:r>
              <a:rPr lang="en-US" dirty="0" smtClean="0"/>
              <a:t>regularly serves at least 25 individuals each day for at least 60 days of the year </a:t>
            </a:r>
          </a:p>
          <a:p>
            <a:pPr marL="0" indent="0">
              <a:buNone/>
            </a:pPr>
            <a:endParaRPr lang="en-US" dirty="0"/>
          </a:p>
        </p:txBody>
      </p:sp>
    </p:spTree>
    <p:extLst>
      <p:ext uri="{BB962C8B-B14F-4D97-AF65-F5344CB8AC3E}">
        <p14:creationId xmlns:p14="http://schemas.microsoft.com/office/powerpoint/2010/main" val="135862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PWS Permits: </a:t>
            </a:r>
            <a:br>
              <a:rPr lang="en-US" dirty="0" smtClean="0"/>
            </a:br>
            <a:r>
              <a:rPr lang="en-US" dirty="0" smtClean="0"/>
              <a:t>Construction/Operations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Permits required for new construction/modifications/improvements/waivers</a:t>
            </a:r>
          </a:p>
          <a:p>
            <a:pPr lvl="1"/>
            <a:r>
              <a:rPr lang="en-US" dirty="0" smtClean="0"/>
              <a:t>So. Many. Checklists.</a:t>
            </a:r>
          </a:p>
          <a:p>
            <a:r>
              <a:rPr lang="en-US" dirty="0" smtClean="0"/>
              <a:t>Step 1. DEC Engineering Plan Review</a:t>
            </a:r>
          </a:p>
          <a:p>
            <a:pPr lvl="1"/>
            <a:r>
              <a:rPr lang="en-US" dirty="0" smtClean="0"/>
              <a:t>Plan sets must be complete (checklists!)</a:t>
            </a:r>
          </a:p>
          <a:p>
            <a:pPr lvl="1"/>
            <a:r>
              <a:rPr lang="en-US" dirty="0" smtClean="0"/>
              <a:t>Due 30 days before work starts</a:t>
            </a:r>
          </a:p>
          <a:p>
            <a:pPr lvl="1"/>
            <a:r>
              <a:rPr lang="en-US" dirty="0" smtClean="0"/>
              <a:t>Due 60 days “ “ “ if state/federal $ involved</a:t>
            </a:r>
          </a:p>
          <a:p>
            <a:pPr lvl="1"/>
            <a:r>
              <a:rPr lang="en-US" dirty="0" smtClean="0"/>
              <a:t>Approval to Construct issued (or denied) within 30 days of receiving all needed </a:t>
            </a:r>
            <a:r>
              <a:rPr lang="en-US" dirty="0" smtClean="0"/>
              <a:t>info</a:t>
            </a:r>
          </a:p>
          <a:p>
            <a:pPr lvl="2"/>
            <a:r>
              <a:rPr lang="en-US" dirty="0" smtClean="0"/>
              <a:t>Valid for 2 years </a:t>
            </a:r>
            <a:r>
              <a:rPr lang="mr-IN" dirty="0" smtClean="0"/>
              <a:t>–</a:t>
            </a:r>
            <a:r>
              <a:rPr lang="en-US" dirty="0" smtClean="0"/>
              <a:t> after that, apply for extension (more fees)</a:t>
            </a:r>
            <a:endParaRPr lang="en-US" dirty="0" smtClean="0"/>
          </a:p>
          <a:p>
            <a:pPr marL="457200" lvl="1" indent="0">
              <a:buNone/>
            </a:pPr>
            <a:endParaRPr lang="en-US" dirty="0"/>
          </a:p>
        </p:txBody>
      </p:sp>
      <p:sp>
        <p:nvSpPr>
          <p:cNvPr id="4" name="Rectangle 3"/>
          <p:cNvSpPr/>
          <p:nvPr/>
        </p:nvSpPr>
        <p:spPr>
          <a:xfrm>
            <a:off x="457200" y="6352298"/>
            <a:ext cx="8229600" cy="369332"/>
          </a:xfrm>
          <a:prstGeom prst="rect">
            <a:avLst/>
          </a:prstGeom>
        </p:spPr>
        <p:txBody>
          <a:bodyPr wrap="square">
            <a:spAutoFit/>
          </a:bodyPr>
          <a:lstStyle/>
          <a:p>
            <a:r>
              <a:rPr lang="en-US" dirty="0" smtClean="0"/>
              <a:t>FORMS: </a:t>
            </a:r>
            <a:r>
              <a:rPr lang="en-US" dirty="0" smtClean="0">
                <a:hlinkClick r:id="rId3"/>
              </a:rPr>
              <a:t>https://dec.alaska.gov/eh/dw/engineering/plan-review-checklist/</a:t>
            </a:r>
            <a:r>
              <a:rPr lang="en-US" dirty="0" smtClean="0"/>
              <a:t> </a:t>
            </a:r>
            <a:endParaRPr lang="en-US" dirty="0"/>
          </a:p>
        </p:txBody>
      </p:sp>
    </p:spTree>
    <p:extLst>
      <p:ext uri="{BB962C8B-B14F-4D97-AF65-F5344CB8AC3E}">
        <p14:creationId xmlns:p14="http://schemas.microsoft.com/office/powerpoint/2010/main" val="3032930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PWS Permits: </a:t>
            </a:r>
            <a:br>
              <a:rPr lang="en-US" dirty="0" smtClean="0"/>
            </a:br>
            <a:r>
              <a:rPr lang="en-US" dirty="0" smtClean="0"/>
              <a:t>Construction/Operations</a:t>
            </a:r>
            <a:endParaRPr lang="en-US" dirty="0"/>
          </a:p>
        </p:txBody>
      </p:sp>
      <p:sp>
        <p:nvSpPr>
          <p:cNvPr id="3" name="Content Placeholder 2"/>
          <p:cNvSpPr>
            <a:spLocks noGrp="1"/>
          </p:cNvSpPr>
          <p:nvPr>
            <p:ph idx="1"/>
          </p:nvPr>
        </p:nvSpPr>
        <p:spPr>
          <a:xfrm>
            <a:off x="457200" y="1600200"/>
            <a:ext cx="8229600" cy="4752098"/>
          </a:xfrm>
        </p:spPr>
        <p:txBody>
          <a:bodyPr>
            <a:normAutofit fontScale="92500" lnSpcReduction="20000"/>
          </a:bodyPr>
          <a:lstStyle/>
          <a:p>
            <a:r>
              <a:rPr lang="en-US" dirty="0" smtClean="0"/>
              <a:t>Step 2.  Approval to Operate</a:t>
            </a:r>
          </a:p>
          <a:p>
            <a:pPr lvl="1"/>
            <a:r>
              <a:rPr lang="en-US" b="1" dirty="0" smtClean="0"/>
              <a:t>Interim </a:t>
            </a:r>
            <a:r>
              <a:rPr lang="en-US" dirty="0" smtClean="0"/>
              <a:t>Approval to Operate can be granted before all post-construction forms are submitted</a:t>
            </a:r>
          </a:p>
          <a:p>
            <a:pPr lvl="2"/>
            <a:r>
              <a:rPr lang="en-US" dirty="0" smtClean="0"/>
              <a:t>Request letter</a:t>
            </a:r>
          </a:p>
          <a:p>
            <a:pPr lvl="2"/>
            <a:r>
              <a:rPr lang="en-US" dirty="0" smtClean="0"/>
              <a:t>Verification that construction substantially complete</a:t>
            </a:r>
          </a:p>
          <a:p>
            <a:pPr lvl="2"/>
            <a:r>
              <a:rPr lang="en-US" dirty="0" smtClean="0"/>
              <a:t>Documentation that construction conditions were met</a:t>
            </a:r>
          </a:p>
          <a:p>
            <a:pPr lvl="2"/>
            <a:r>
              <a:rPr lang="en-US" dirty="0" smtClean="0"/>
              <a:t>Results of required tests, e.g., pressure, bacteriological</a:t>
            </a:r>
          </a:p>
          <a:p>
            <a:pPr lvl="1"/>
            <a:r>
              <a:rPr lang="en-US" dirty="0" smtClean="0"/>
              <a:t>Final Approval to Operate</a:t>
            </a:r>
          </a:p>
          <a:p>
            <a:pPr lvl="2"/>
            <a:r>
              <a:rPr lang="en-US" dirty="0" smtClean="0"/>
              <a:t>All of the above, plus</a:t>
            </a:r>
            <a:r>
              <a:rPr lang="mr-IN" dirty="0" smtClean="0"/>
              <a:t>…</a:t>
            </a:r>
            <a:endParaRPr lang="en-US" dirty="0" smtClean="0"/>
          </a:p>
          <a:p>
            <a:pPr lvl="2"/>
            <a:r>
              <a:rPr lang="en-US" dirty="0" smtClean="0"/>
              <a:t>Third party Sanitary Survey</a:t>
            </a:r>
          </a:p>
          <a:p>
            <a:pPr lvl="2"/>
            <a:r>
              <a:rPr lang="en-US" dirty="0" smtClean="0"/>
              <a:t>Emergency Preparedness Compliance Certification</a:t>
            </a:r>
          </a:p>
          <a:p>
            <a:pPr lvl="2"/>
            <a:r>
              <a:rPr lang="en-US" dirty="0" smtClean="0"/>
              <a:t>Justification for any plan changes that were made</a:t>
            </a:r>
          </a:p>
          <a:p>
            <a:pPr lvl="2"/>
            <a:r>
              <a:rPr lang="en-US" dirty="0" smtClean="0"/>
              <a:t>Complete set of plans as-built</a:t>
            </a:r>
            <a:endParaRPr lang="en-US" dirty="0"/>
          </a:p>
        </p:txBody>
      </p:sp>
      <p:sp>
        <p:nvSpPr>
          <p:cNvPr id="4" name="Rectangle 3"/>
          <p:cNvSpPr/>
          <p:nvPr/>
        </p:nvSpPr>
        <p:spPr>
          <a:xfrm>
            <a:off x="457200" y="6352298"/>
            <a:ext cx="8229600" cy="369332"/>
          </a:xfrm>
          <a:prstGeom prst="rect">
            <a:avLst/>
          </a:prstGeom>
        </p:spPr>
        <p:txBody>
          <a:bodyPr wrap="square">
            <a:spAutoFit/>
          </a:bodyPr>
          <a:lstStyle/>
          <a:p>
            <a:r>
              <a:rPr lang="en-US" dirty="0" smtClean="0"/>
              <a:t>FORMS: </a:t>
            </a:r>
            <a:r>
              <a:rPr lang="en-US" dirty="0" smtClean="0">
                <a:hlinkClick r:id="rId3"/>
              </a:rPr>
              <a:t>https://dec.alaska.gov/eh/dw/engineering/plan-review-checklist/</a:t>
            </a:r>
            <a:r>
              <a:rPr lang="en-US" dirty="0" smtClean="0"/>
              <a:t> </a:t>
            </a:r>
            <a:endParaRPr lang="en-US" dirty="0"/>
          </a:p>
        </p:txBody>
      </p:sp>
    </p:spTree>
    <p:extLst>
      <p:ext uri="{BB962C8B-B14F-4D97-AF65-F5344CB8AC3E}">
        <p14:creationId xmlns:p14="http://schemas.microsoft.com/office/powerpoint/2010/main" val="4196524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0-08-07 10.48.10.jpg"/>
          <p:cNvPicPr>
            <a:picLocks noChangeAspect="1"/>
          </p:cNvPicPr>
          <p:nvPr/>
        </p:nvPicPr>
        <p:blipFill>
          <a:blip r:embed="rId2" cstate="print">
            <a:alphaModFix amt="57000"/>
            <a:extLst>
              <a:ext uri="{28A0092B-C50C-407E-A947-70E740481C1C}">
                <a14:useLocalDpi xmlns:a14="http://schemas.microsoft.com/office/drawing/2010/main"/>
              </a:ext>
            </a:extLst>
          </a:blip>
          <a:stretch>
            <a:fillRect/>
          </a:stretch>
        </p:blipFill>
        <p:spPr>
          <a:xfrm>
            <a:off x="-3224095" y="-434877"/>
            <a:ext cx="12611645" cy="9458734"/>
          </a:xfrm>
          <a:prstGeom prst="rect">
            <a:avLst/>
          </a:prstGeom>
        </p:spPr>
      </p:pic>
      <p:sp>
        <p:nvSpPr>
          <p:cNvPr id="2" name="Title 1"/>
          <p:cNvSpPr>
            <a:spLocks noGrp="1"/>
          </p:cNvSpPr>
          <p:nvPr>
            <p:ph type="title"/>
          </p:nvPr>
        </p:nvSpPr>
        <p:spPr/>
        <p:txBody>
          <a:bodyPr/>
          <a:lstStyle/>
          <a:p>
            <a:r>
              <a:rPr lang="en-US" dirty="0" smtClean="0"/>
              <a:t>Alaska is #1 for water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&gt;40% of the nation’s surface water resources</a:t>
            </a:r>
          </a:p>
          <a:p>
            <a:pPr lvl="1"/>
            <a:r>
              <a:rPr lang="en-US" dirty="0" smtClean="0"/>
              <a:t>3 million+ lakes</a:t>
            </a:r>
          </a:p>
          <a:p>
            <a:pPr lvl="1"/>
            <a:r>
              <a:rPr lang="en-US" dirty="0" smtClean="0"/>
              <a:t>12,000+ rivers</a:t>
            </a:r>
          </a:p>
          <a:p>
            <a:r>
              <a:rPr lang="en-US" dirty="0" smtClean="0"/>
              <a:t>~44% of Alaska’s land area classified as wetlands</a:t>
            </a:r>
          </a:p>
          <a:p>
            <a:r>
              <a:rPr lang="en-US" dirty="0" smtClean="0"/>
              <a:t>33,000+ miles of coastline (more than the rest of the country added together)</a:t>
            </a:r>
          </a:p>
          <a:p>
            <a:r>
              <a:rPr lang="en-US" dirty="0" smtClean="0"/>
              <a:t>Largest volume of </a:t>
            </a:r>
            <a:r>
              <a:rPr lang="en-US" b="1" dirty="0" smtClean="0"/>
              <a:t>groundwater</a:t>
            </a:r>
            <a:r>
              <a:rPr lang="en-US" dirty="0" smtClean="0"/>
              <a:t> in the U.S.</a:t>
            </a:r>
          </a:p>
          <a:p>
            <a:pPr lvl="1"/>
            <a:r>
              <a:rPr lang="en-US" dirty="0" smtClean="0"/>
              <a:t>Permafrost is a challenge to extraction</a:t>
            </a:r>
          </a:p>
          <a:p>
            <a:pPr lvl="1"/>
            <a:r>
              <a:rPr lang="en-US" dirty="0" smtClean="0"/>
              <a:t>Recharge in spring mainly due to snowmelt</a:t>
            </a:r>
          </a:p>
          <a:p>
            <a:pPr lvl="1"/>
            <a:r>
              <a:rPr lang="en-US" dirty="0" smtClean="0"/>
              <a:t>Steep topography can limit aquifer size</a:t>
            </a:r>
          </a:p>
          <a:p>
            <a:endParaRPr lang="en-US" dirty="0" smtClean="0"/>
          </a:p>
          <a:p>
            <a:endParaRPr lang="en-US" dirty="0"/>
          </a:p>
        </p:txBody>
      </p:sp>
    </p:spTree>
    <p:extLst>
      <p:ext uri="{BB962C8B-B14F-4D97-AF65-F5344CB8AC3E}">
        <p14:creationId xmlns:p14="http://schemas.microsoft.com/office/powerpoint/2010/main" val="417156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b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6810" y="0"/>
            <a:ext cx="9017190" cy="6858000"/>
          </a:xfrm>
          <a:prstGeom prst="rect">
            <a:avLst/>
          </a:prstGeom>
        </p:spPr>
      </p:pic>
      <p:sp>
        <p:nvSpPr>
          <p:cNvPr id="2" name="Title 1"/>
          <p:cNvSpPr>
            <a:spLocks noGrp="1"/>
          </p:cNvSpPr>
          <p:nvPr>
            <p:ph type="title"/>
          </p:nvPr>
        </p:nvSpPr>
        <p:spPr>
          <a:xfrm>
            <a:off x="457200" y="187663"/>
            <a:ext cx="8229600" cy="438559"/>
          </a:xfrm>
        </p:spPr>
        <p:txBody>
          <a:bodyPr>
            <a:normAutofit fontScale="90000"/>
          </a:bodyPr>
          <a:lstStyle/>
          <a:p>
            <a:r>
              <a:rPr lang="en-US" dirty="0" smtClean="0"/>
              <a:t>PWS Checklists</a:t>
            </a:r>
            <a:endParaRPr lang="en-US" dirty="0"/>
          </a:p>
        </p:txBody>
      </p:sp>
    </p:spTree>
    <p:extLst>
      <p:ext uri="{BB962C8B-B14F-4D97-AF65-F5344CB8AC3E}">
        <p14:creationId xmlns:p14="http://schemas.microsoft.com/office/powerpoint/2010/main" val="38435213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b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568" y="782777"/>
            <a:ext cx="8837388" cy="6033945"/>
          </a:xfrm>
          <a:prstGeom prst="rect">
            <a:avLst/>
          </a:prstGeom>
        </p:spPr>
      </p:pic>
      <p:sp>
        <p:nvSpPr>
          <p:cNvPr id="5" name="Title 1"/>
          <p:cNvSpPr>
            <a:spLocks noGrp="1"/>
          </p:cNvSpPr>
          <p:nvPr>
            <p:ph type="title"/>
          </p:nvPr>
        </p:nvSpPr>
        <p:spPr>
          <a:xfrm>
            <a:off x="457200" y="187663"/>
            <a:ext cx="8229600" cy="438559"/>
          </a:xfrm>
        </p:spPr>
        <p:txBody>
          <a:bodyPr>
            <a:normAutofit fontScale="90000"/>
          </a:bodyPr>
          <a:lstStyle/>
          <a:p>
            <a:r>
              <a:rPr lang="en-US" dirty="0" smtClean="0"/>
              <a:t>PWS Checklists</a:t>
            </a:r>
            <a:endParaRPr lang="en-US" dirty="0"/>
          </a:p>
        </p:txBody>
      </p:sp>
    </p:spTree>
    <p:extLst>
      <p:ext uri="{BB962C8B-B14F-4D97-AF65-F5344CB8AC3E}">
        <p14:creationId xmlns:p14="http://schemas.microsoft.com/office/powerpoint/2010/main" val="6624528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00" y="0"/>
            <a:ext cx="7870209" cy="6858000"/>
          </a:xfrm>
          <a:prstGeom prst="rect">
            <a:avLst/>
          </a:prstGeom>
        </p:spPr>
      </p:pic>
    </p:spTree>
    <p:extLst>
      <p:ext uri="{BB962C8B-B14F-4D97-AF65-F5344CB8AC3E}">
        <p14:creationId xmlns:p14="http://schemas.microsoft.com/office/powerpoint/2010/main" val="10024203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Q. Do I need to submit for approval to construct for an emergency repair or routine maintenance? </a:t>
            </a:r>
            <a:br>
              <a:rPr lang="en-US" sz="2800" dirty="0" smtClean="0"/>
            </a:b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Written approval is not required for an emergency repair or routine maintenance of a public water system; however, emergency repair is not defined in regulation. It is advised to contact your local DEC engineer regarding your situation. If modifications are made to the system as the result of an emergency situation, please contact us as soon as possible to let us know so that we can be prepared if we get calls from the public. </a:t>
            </a:r>
            <a:r>
              <a:rPr lang="en-US" dirty="0" smtClean="0">
                <a:solidFill>
                  <a:srgbClr val="3366FF"/>
                </a:solidFill>
              </a:rPr>
              <a:t>Routine maintenance is defined in 18 AAC 80.1990 (a)(123) as activity normally required to maintain the components of a public water system in good working order</a:t>
            </a:r>
            <a:r>
              <a:rPr lang="en-US" dirty="0" smtClean="0"/>
              <a:t>; it includes the replacement of a pump, 40 feet or less of pipe, a valve, valve coating, or a hydro-pneumatic tank, or a storage tank. </a:t>
            </a:r>
            <a:r>
              <a:rPr lang="en-US" dirty="0" smtClean="0">
                <a:solidFill>
                  <a:srgbClr val="FF0000"/>
                </a:solidFill>
              </a:rPr>
              <a:t>Routine maintenance does not include changes that affect the system's configuration, material, treatment, or capacity. </a:t>
            </a:r>
            <a:r>
              <a:rPr lang="en-US" dirty="0" smtClean="0"/>
              <a:t>Once the emergency is passed or the routine maintenance is completed, we request that documentation of any changes to the system be submitted for the system’s file.</a:t>
            </a:r>
          </a:p>
          <a:p>
            <a:endParaRPr lang="en-US" dirty="0"/>
          </a:p>
        </p:txBody>
      </p:sp>
      <p:sp>
        <p:nvSpPr>
          <p:cNvPr id="4" name="Rectangle 3"/>
          <p:cNvSpPr/>
          <p:nvPr/>
        </p:nvSpPr>
        <p:spPr>
          <a:xfrm>
            <a:off x="584955" y="6491772"/>
            <a:ext cx="8101845" cy="369332"/>
          </a:xfrm>
          <a:prstGeom prst="rect">
            <a:avLst/>
          </a:prstGeom>
        </p:spPr>
        <p:txBody>
          <a:bodyPr wrap="square">
            <a:spAutoFit/>
          </a:bodyPr>
          <a:lstStyle/>
          <a:p>
            <a:r>
              <a:rPr lang="en-US" dirty="0" smtClean="0">
                <a:hlinkClick r:id="rId2"/>
              </a:rPr>
              <a:t>https://dec.alaska.gov/eh/dw/engineering/#nogo</a:t>
            </a:r>
            <a:r>
              <a:rPr lang="en-US" dirty="0" smtClean="0"/>
              <a:t> </a:t>
            </a:r>
            <a:endParaRPr lang="en-US" dirty="0"/>
          </a:p>
        </p:txBody>
      </p:sp>
    </p:spTree>
    <p:extLst>
      <p:ext uri="{BB962C8B-B14F-4D97-AF65-F5344CB8AC3E}">
        <p14:creationId xmlns:p14="http://schemas.microsoft.com/office/powerpoint/2010/main" val="39076658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730590"/>
            <a:ext cx="9144000" cy="6203540"/>
            <a:chOff x="0" y="0"/>
            <a:chExt cx="9144000" cy="6203540"/>
          </a:xfrm>
        </p:grpSpPr>
        <p:pic>
          <p:nvPicPr>
            <p:cNvPr id="5" name="Picture 4" descr="grab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203540"/>
            </a:xfrm>
            <a:prstGeom prst="rect">
              <a:avLst/>
            </a:prstGeom>
          </p:spPr>
        </p:pic>
        <p:sp>
          <p:nvSpPr>
            <p:cNvPr id="6" name="Rectangle 5"/>
            <p:cNvSpPr/>
            <p:nvPr/>
          </p:nvSpPr>
          <p:spPr>
            <a:xfrm>
              <a:off x="6210527" y="5114146"/>
              <a:ext cx="2661654" cy="504456"/>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grpSp>
      <p:sp>
        <p:nvSpPr>
          <p:cNvPr id="8" name="TextBox 7"/>
          <p:cNvSpPr txBox="1"/>
          <p:nvPr/>
        </p:nvSpPr>
        <p:spPr>
          <a:xfrm>
            <a:off x="208757" y="260926"/>
            <a:ext cx="2894805" cy="369332"/>
          </a:xfrm>
          <a:prstGeom prst="rect">
            <a:avLst/>
          </a:prstGeom>
          <a:noFill/>
        </p:spPr>
        <p:txBody>
          <a:bodyPr wrap="none" rtlCol="0">
            <a:spAutoFit/>
          </a:bodyPr>
          <a:lstStyle/>
          <a:p>
            <a:r>
              <a:rPr lang="en-US" b="1" dirty="0" smtClean="0"/>
              <a:t>Public Water Systems (PWS) </a:t>
            </a:r>
            <a:endParaRPr lang="en-US" b="1" dirty="0"/>
          </a:p>
        </p:txBody>
      </p:sp>
    </p:spTree>
    <p:extLst>
      <p:ext uri="{BB962C8B-B14F-4D97-AF65-F5344CB8AC3E}">
        <p14:creationId xmlns:p14="http://schemas.microsoft.com/office/powerpoint/2010/main" val="1008370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b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440111" cy="3879097"/>
          </a:xfrm>
          <a:prstGeom prst="rect">
            <a:avLst/>
          </a:prstGeom>
        </p:spPr>
      </p:pic>
      <p:sp>
        <p:nvSpPr>
          <p:cNvPr id="2" name="Title 1"/>
          <p:cNvSpPr>
            <a:spLocks noGrp="1"/>
          </p:cNvSpPr>
          <p:nvPr>
            <p:ph type="title"/>
          </p:nvPr>
        </p:nvSpPr>
        <p:spPr>
          <a:xfrm>
            <a:off x="6715022" y="274638"/>
            <a:ext cx="1971777" cy="1143000"/>
          </a:xfrm>
        </p:spPr>
        <p:txBody>
          <a:bodyPr>
            <a:normAutofit fontScale="90000"/>
          </a:bodyPr>
          <a:lstStyle/>
          <a:p>
            <a:r>
              <a:rPr lang="en-US" dirty="0" smtClean="0"/>
              <a:t>Private Wells</a:t>
            </a:r>
            <a:endParaRPr lang="en-US" dirty="0"/>
          </a:p>
        </p:txBody>
      </p:sp>
      <p:pic>
        <p:nvPicPr>
          <p:cNvPr id="7" name="Picture 6" descr="grab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1169" y="2539678"/>
            <a:ext cx="8423064" cy="4318322"/>
          </a:xfrm>
          <a:prstGeom prst="rect">
            <a:avLst/>
          </a:prstGeom>
        </p:spPr>
      </p:pic>
      <p:sp>
        <p:nvSpPr>
          <p:cNvPr id="10" name="Content Placeholder 2"/>
          <p:cNvSpPr txBox="1">
            <a:spLocks/>
          </p:cNvSpPr>
          <p:nvPr/>
        </p:nvSpPr>
        <p:spPr>
          <a:xfrm>
            <a:off x="-10691" y="4657575"/>
            <a:ext cx="2341814" cy="177444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Only 2 places in Alaska require permits for a private well or water system</a:t>
            </a:r>
          </a:p>
        </p:txBody>
      </p:sp>
    </p:spTree>
    <p:extLst>
      <p:ext uri="{BB962C8B-B14F-4D97-AF65-F5344CB8AC3E}">
        <p14:creationId xmlns:p14="http://schemas.microsoft.com/office/powerpoint/2010/main" val="4127839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Wells</a:t>
            </a:r>
            <a:endParaRPr lang="en-US" dirty="0"/>
          </a:p>
        </p:txBody>
      </p:sp>
      <p:sp>
        <p:nvSpPr>
          <p:cNvPr id="3" name="Content Placeholder 2"/>
          <p:cNvSpPr>
            <a:spLocks noGrp="1"/>
          </p:cNvSpPr>
          <p:nvPr>
            <p:ph idx="1"/>
          </p:nvPr>
        </p:nvSpPr>
        <p:spPr>
          <a:xfrm>
            <a:off x="457200" y="1600200"/>
            <a:ext cx="8229600" cy="4940340"/>
          </a:xfrm>
        </p:spPr>
        <p:txBody>
          <a:bodyPr>
            <a:normAutofit fontScale="85000" lnSpcReduction="20000"/>
          </a:bodyPr>
          <a:lstStyle/>
          <a:p>
            <a:r>
              <a:rPr lang="en-US" dirty="0" smtClean="0"/>
              <a:t>Not regulated under SDWA</a:t>
            </a:r>
          </a:p>
          <a:p>
            <a:r>
              <a:rPr lang="en-US" dirty="0" smtClean="0"/>
              <a:t>DEC requires minimum separation distances from local sources of contamination, i.e. septic</a:t>
            </a:r>
          </a:p>
          <a:p>
            <a:pPr lvl="1"/>
            <a:r>
              <a:rPr lang="en-US" dirty="0" smtClean="0"/>
              <a:t>But it’s only enforced when a septic system is installed by a certified installer.  Some DIY their </a:t>
            </a:r>
            <a:r>
              <a:rPr lang="en-US" dirty="0" err="1" smtClean="0"/>
              <a:t>septics</a:t>
            </a:r>
            <a:r>
              <a:rPr lang="en-US" dirty="0" smtClean="0"/>
              <a:t>.</a:t>
            </a:r>
          </a:p>
          <a:p>
            <a:pPr lvl="1"/>
            <a:r>
              <a:rPr lang="en-US" dirty="0" smtClean="0"/>
              <a:t>So you might not know you’re out of compliance until you try to sell your home.</a:t>
            </a:r>
          </a:p>
          <a:p>
            <a:r>
              <a:rPr lang="en-US" dirty="0" smtClean="0"/>
              <a:t>Well contractors must submit data on completed wells to a tracking database </a:t>
            </a:r>
            <a:r>
              <a:rPr lang="en-US" sz="2400" dirty="0" smtClean="0"/>
              <a:t>(</a:t>
            </a:r>
            <a:r>
              <a:rPr lang="en-US" sz="2100" dirty="0" smtClean="0">
                <a:hlinkClick r:id="rId2"/>
              </a:rPr>
              <a:t>Well Log Tracking System (WELTS) </a:t>
            </a:r>
            <a:r>
              <a:rPr lang="en-US" sz="2100" dirty="0" smtClean="0"/>
              <a:t>)</a:t>
            </a:r>
          </a:p>
          <a:p>
            <a:pPr lvl="1"/>
            <a:r>
              <a:rPr lang="en-US" dirty="0" smtClean="0"/>
              <a:t>Homeowners should ensure this gets done, because if it doesn’t, you may have trouble selling your home in the future.</a:t>
            </a:r>
          </a:p>
          <a:p>
            <a:pPr lvl="1"/>
            <a:r>
              <a:rPr lang="en-US" dirty="0" smtClean="0"/>
              <a:t>Also submit for when decommissioning a well</a:t>
            </a:r>
            <a:endParaRPr lang="en-US" dirty="0"/>
          </a:p>
        </p:txBody>
      </p:sp>
    </p:spTree>
    <p:extLst>
      <p:ext uri="{BB962C8B-B14F-4D97-AF65-F5344CB8AC3E}">
        <p14:creationId xmlns:p14="http://schemas.microsoft.com/office/powerpoint/2010/main" val="3481233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b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70904"/>
            <a:ext cx="9144000" cy="5695193"/>
          </a:xfrm>
          <a:prstGeom prst="rect">
            <a:avLst/>
          </a:prstGeom>
        </p:spPr>
      </p:pic>
      <p:sp>
        <p:nvSpPr>
          <p:cNvPr id="5" name="Rectangle 4"/>
          <p:cNvSpPr/>
          <p:nvPr/>
        </p:nvSpPr>
        <p:spPr>
          <a:xfrm>
            <a:off x="128843" y="6066097"/>
            <a:ext cx="8847716" cy="646331"/>
          </a:xfrm>
          <a:prstGeom prst="rect">
            <a:avLst/>
          </a:prstGeom>
        </p:spPr>
        <p:txBody>
          <a:bodyPr wrap="square">
            <a:spAutoFit/>
          </a:bodyPr>
          <a:lstStyle/>
          <a:p>
            <a:r>
              <a:rPr lang="en-US" b="1" dirty="0" smtClean="0">
                <a:hlinkClick r:id="rId4"/>
              </a:rPr>
              <a:t>Well Log Tracking System (WELTS) </a:t>
            </a:r>
            <a:r>
              <a:rPr lang="mr-IN" dirty="0" smtClean="0"/>
              <a:t>–</a:t>
            </a:r>
            <a:r>
              <a:rPr lang="en-US" dirty="0" smtClean="0"/>
              <a:t> database of well info populated by water well contractors; must submit data within 45 days of well completion.</a:t>
            </a:r>
            <a:endParaRPr lang="en-US" dirty="0"/>
          </a:p>
        </p:txBody>
      </p:sp>
    </p:spTree>
    <p:extLst>
      <p:ext uri="{BB962C8B-B14F-4D97-AF65-F5344CB8AC3E}">
        <p14:creationId xmlns:p14="http://schemas.microsoft.com/office/powerpoint/2010/main" val="34428421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b6.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17092" y="313110"/>
            <a:ext cx="10443408" cy="5743472"/>
          </a:xfrm>
        </p:spPr>
      </p:pic>
      <p:sp>
        <p:nvSpPr>
          <p:cNvPr id="6" name="Rectangle 5"/>
          <p:cNvSpPr/>
          <p:nvPr/>
        </p:nvSpPr>
        <p:spPr>
          <a:xfrm>
            <a:off x="128843" y="6066097"/>
            <a:ext cx="8847716" cy="369332"/>
          </a:xfrm>
          <a:prstGeom prst="rect">
            <a:avLst/>
          </a:prstGeom>
        </p:spPr>
        <p:txBody>
          <a:bodyPr wrap="square">
            <a:spAutoFit/>
          </a:bodyPr>
          <a:lstStyle/>
          <a:p>
            <a:r>
              <a:rPr lang="en-US" b="1" dirty="0" smtClean="0">
                <a:hlinkClick r:id="rId3"/>
              </a:rPr>
              <a:t>Well Log Tracking System (WELTS) </a:t>
            </a:r>
            <a:r>
              <a:rPr lang="mr-IN" dirty="0" smtClean="0"/>
              <a:t>–</a:t>
            </a:r>
            <a:r>
              <a:rPr lang="en-US" dirty="0" smtClean="0"/>
              <a:t> includes useful info for surrounding landowners!</a:t>
            </a:r>
            <a:endParaRPr lang="en-US" dirty="0"/>
          </a:p>
        </p:txBody>
      </p:sp>
    </p:spTree>
    <p:extLst>
      <p:ext uri="{BB962C8B-B14F-4D97-AF65-F5344CB8AC3E}">
        <p14:creationId xmlns:p14="http://schemas.microsoft.com/office/powerpoint/2010/main" val="24599717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Penalty </a:t>
            </a:r>
            <a:r>
              <a:rPr lang="en-US" dirty="0"/>
              <a:t>= (A x B x C x $10) + </a:t>
            </a:r>
            <a:r>
              <a:rPr lang="en-US" dirty="0" smtClean="0"/>
              <a:t>D</a:t>
            </a:r>
            <a:br>
              <a:rPr lang="en-US" dirty="0" smtClean="0"/>
            </a:br>
            <a:r>
              <a:rPr lang="en-US" sz="3100" dirty="0" smtClean="0"/>
              <a:t>18 AAC 80.1220</a:t>
            </a:r>
            <a:endParaRPr lang="en-US" sz="3100" dirty="0"/>
          </a:p>
        </p:txBody>
      </p:sp>
      <p:sp>
        <p:nvSpPr>
          <p:cNvPr id="3" name="Content Placeholder 2"/>
          <p:cNvSpPr>
            <a:spLocks noGrp="1"/>
          </p:cNvSpPr>
          <p:nvPr>
            <p:ph idx="1"/>
          </p:nvPr>
        </p:nvSpPr>
        <p:spPr>
          <a:xfrm>
            <a:off x="457200" y="1600200"/>
            <a:ext cx="8229600" cy="5037667"/>
          </a:xfrm>
        </p:spPr>
        <p:txBody>
          <a:bodyPr>
            <a:noAutofit/>
          </a:bodyPr>
          <a:lstStyle/>
          <a:p>
            <a:pPr marL="0" indent="0">
              <a:buNone/>
            </a:pPr>
            <a:r>
              <a:rPr lang="en-US" sz="2000" dirty="0" smtClean="0"/>
              <a:t>A=</a:t>
            </a:r>
          </a:p>
          <a:p>
            <a:pPr lvl="1"/>
            <a:r>
              <a:rPr lang="en-US" sz="1600" dirty="0" smtClean="0"/>
              <a:t>1 pt. - minor impacts on public health, e.g., failure to produce a CCR or meet a secondary MCL</a:t>
            </a:r>
          </a:p>
          <a:p>
            <a:pPr lvl="1"/>
            <a:r>
              <a:rPr lang="en-US" sz="1600" dirty="0" smtClean="0"/>
              <a:t>2 pts. - prevent the DEC’s assessment of public safety, e.g., failing to report things</a:t>
            </a:r>
          </a:p>
          <a:p>
            <a:pPr lvl="1"/>
            <a:r>
              <a:rPr lang="en-US" sz="1600" dirty="0" smtClean="0"/>
              <a:t>3 pts. - could prevent the PWS from supplying water to the public</a:t>
            </a:r>
          </a:p>
          <a:p>
            <a:pPr lvl="1"/>
            <a:r>
              <a:rPr lang="en-US" sz="1600" dirty="0" smtClean="0"/>
              <a:t>4 pts. - a specific, known health concern, e.g., failing to monitor for coliform</a:t>
            </a:r>
          </a:p>
          <a:p>
            <a:pPr lvl="1"/>
            <a:r>
              <a:rPr lang="en-US" sz="1600" dirty="0" smtClean="0"/>
              <a:t>5 pts. </a:t>
            </a:r>
            <a:r>
              <a:rPr lang="mr-IN" sz="1600" dirty="0" smtClean="0"/>
              <a:t>–</a:t>
            </a:r>
            <a:r>
              <a:rPr lang="en-US" sz="1600" dirty="0" smtClean="0"/>
              <a:t> unapproved or deficient PWS, e.g., failing to correct previous deficiencies, un-certified operator</a:t>
            </a:r>
          </a:p>
          <a:p>
            <a:pPr lvl="1"/>
            <a:r>
              <a:rPr lang="en-US" sz="1600" dirty="0" smtClean="0"/>
              <a:t>6 pts. </a:t>
            </a:r>
            <a:r>
              <a:rPr lang="mr-IN" sz="1600" dirty="0" smtClean="0"/>
              <a:t>–</a:t>
            </a:r>
            <a:r>
              <a:rPr lang="en-US" sz="1600" dirty="0" smtClean="0"/>
              <a:t> immediate threat to public health, e.g., failure to meet specific MCLs</a:t>
            </a:r>
          </a:p>
          <a:p>
            <a:pPr marL="0" indent="0">
              <a:buNone/>
            </a:pPr>
            <a:r>
              <a:rPr lang="en-US" sz="2000" dirty="0" smtClean="0"/>
              <a:t>B=</a:t>
            </a:r>
          </a:p>
          <a:p>
            <a:pPr lvl="1"/>
            <a:r>
              <a:rPr lang="en-US" sz="1600" dirty="0" smtClean="0"/>
              <a:t>7 pts. if previous violations within last 5 years worth 4-6 pts. above</a:t>
            </a:r>
          </a:p>
          <a:p>
            <a:pPr lvl="1"/>
            <a:r>
              <a:rPr lang="en-US" sz="1600" dirty="0" smtClean="0"/>
              <a:t>3 pts. if previous violations within last 5 years worth 1-3 pts. above</a:t>
            </a:r>
          </a:p>
          <a:p>
            <a:pPr lvl="1"/>
            <a:r>
              <a:rPr lang="en-US" sz="1600" dirty="0" smtClean="0"/>
              <a:t>1 pt. if no previous violations within last 5 years</a:t>
            </a:r>
          </a:p>
          <a:p>
            <a:pPr marL="0" indent="0">
              <a:buNone/>
            </a:pPr>
            <a:r>
              <a:rPr lang="en-US" sz="2000" dirty="0" smtClean="0"/>
              <a:t>C=	</a:t>
            </a:r>
            <a:r>
              <a:rPr lang="en-US" sz="1600" dirty="0" smtClean="0"/>
              <a:t>      1-6 pts. depending on PWS class - how many connections does it serve?</a:t>
            </a:r>
          </a:p>
          <a:p>
            <a:pPr marL="0" indent="0">
              <a:buNone/>
            </a:pPr>
            <a:r>
              <a:rPr lang="en-US" sz="2000" dirty="0" smtClean="0"/>
              <a:t>D=       </a:t>
            </a:r>
            <a:r>
              <a:rPr lang="en-US" sz="1600" dirty="0" smtClean="0"/>
              <a:t>(</a:t>
            </a:r>
            <a:r>
              <a:rPr lang="en-US" sz="1600" dirty="0"/>
              <a:t>economic savings + department's reasonable costs) </a:t>
            </a:r>
            <a:r>
              <a:rPr lang="en-US" sz="1600" dirty="0" smtClean="0"/>
              <a:t>* number </a:t>
            </a:r>
            <a:r>
              <a:rPr lang="en-US" sz="1600" dirty="0"/>
              <a:t>of days of violation </a:t>
            </a:r>
            <a:endParaRPr lang="en-US" sz="1600" dirty="0" smtClean="0"/>
          </a:p>
          <a:p>
            <a:pPr lvl="1"/>
            <a:r>
              <a:rPr lang="en-US" sz="1600" dirty="0" smtClean="0"/>
              <a:t>Allows DEC to adjust the fine based on the size of the impact on the public, how fast the violation was fixed, how much of the problem was under the PWS’s control, etc.</a:t>
            </a:r>
          </a:p>
          <a:p>
            <a:pPr lvl="1"/>
            <a:endParaRPr lang="en-US" sz="1600" dirty="0"/>
          </a:p>
        </p:txBody>
      </p:sp>
    </p:spTree>
    <p:extLst>
      <p:ext uri="{BB962C8B-B14F-4D97-AF65-F5344CB8AC3E}">
        <p14:creationId xmlns:p14="http://schemas.microsoft.com/office/powerpoint/2010/main" val="12982717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7000"/>
          </a:blip>
          <a:stretch>
            <a:fillRect/>
          </a:stretch>
        </p:blipFill>
        <p:spPr>
          <a:xfrm>
            <a:off x="-1551367" y="0"/>
            <a:ext cx="10695368" cy="6858000"/>
          </a:xfrm>
          <a:prstGeom prst="rect">
            <a:avLst/>
          </a:prstGeom>
        </p:spPr>
      </p:pic>
      <p:sp>
        <p:nvSpPr>
          <p:cNvPr id="2" name="Title 1"/>
          <p:cNvSpPr>
            <a:spLocks noGrp="1"/>
          </p:cNvSpPr>
          <p:nvPr>
            <p:ph type="title"/>
          </p:nvPr>
        </p:nvSpPr>
        <p:spPr/>
        <p:txBody>
          <a:bodyPr/>
          <a:lstStyle/>
          <a:p>
            <a:r>
              <a:rPr lang="en-US" dirty="0" smtClean="0"/>
              <a:t>Federal water statutes &amp; </a:t>
            </a:r>
            <a:r>
              <a:rPr lang="en-US" dirty="0" err="1" smtClean="0"/>
              <a:t>regs</a:t>
            </a:r>
            <a:endParaRPr lang="en-US" dirty="0"/>
          </a:p>
        </p:txBody>
      </p:sp>
      <p:sp>
        <p:nvSpPr>
          <p:cNvPr id="3" name="Content Placeholder 2"/>
          <p:cNvSpPr>
            <a:spLocks noGrp="1"/>
          </p:cNvSpPr>
          <p:nvPr>
            <p:ph idx="1"/>
          </p:nvPr>
        </p:nvSpPr>
        <p:spPr/>
        <p:txBody>
          <a:bodyPr/>
          <a:lstStyle/>
          <a:p>
            <a:r>
              <a:rPr lang="en-US" dirty="0" smtClean="0"/>
              <a:t>Clean Water Act (surface water)</a:t>
            </a:r>
          </a:p>
          <a:p>
            <a:pPr lvl="1"/>
            <a:r>
              <a:rPr lang="en-US" dirty="0" smtClean="0"/>
              <a:t>401 pollution</a:t>
            </a:r>
          </a:p>
          <a:p>
            <a:pPr lvl="1"/>
            <a:r>
              <a:rPr lang="en-US" dirty="0" smtClean="0"/>
              <a:t>404 wetlands</a:t>
            </a:r>
          </a:p>
          <a:p>
            <a:r>
              <a:rPr lang="en-US" dirty="0" smtClean="0">
                <a:solidFill>
                  <a:srgbClr val="0000FF"/>
                </a:solidFill>
              </a:rPr>
              <a:t>Safe Drinking Water Act </a:t>
            </a:r>
            <a:r>
              <a:rPr lang="en-US" dirty="0" smtClean="0"/>
              <a:t>(groundwater)</a:t>
            </a:r>
          </a:p>
          <a:p>
            <a:r>
              <a:rPr lang="en-US" dirty="0" smtClean="0"/>
              <a:t>Ocean Dumping Act (marine)</a:t>
            </a:r>
            <a:endParaRPr lang="en-US" dirty="0"/>
          </a:p>
        </p:txBody>
      </p:sp>
    </p:spTree>
    <p:extLst>
      <p:ext uri="{BB962C8B-B14F-4D97-AF65-F5344CB8AC3E}">
        <p14:creationId xmlns:p14="http://schemas.microsoft.com/office/powerpoint/2010/main" val="4800128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7000"/>
          </a:blip>
          <a:stretch>
            <a:fillRect/>
          </a:stretch>
        </p:blipFill>
        <p:spPr>
          <a:xfrm>
            <a:off x="-1551368" y="0"/>
            <a:ext cx="10695368" cy="6858000"/>
          </a:xfrm>
          <a:prstGeom prst="rect">
            <a:avLst/>
          </a:prstGeom>
        </p:spPr>
      </p:pic>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SDWA implemented by ADEC</a:t>
            </a:r>
          </a:p>
          <a:p>
            <a:pPr lvl="1"/>
            <a:r>
              <a:rPr lang="en-US" dirty="0" smtClean="0"/>
              <a:t>MCLs/MRDLs for &gt;90 contaminants</a:t>
            </a:r>
          </a:p>
          <a:p>
            <a:pPr lvl="1"/>
            <a:r>
              <a:rPr lang="en-US" dirty="0" smtClean="0"/>
              <a:t>CCR/WQ reports</a:t>
            </a:r>
          </a:p>
          <a:p>
            <a:r>
              <a:rPr lang="en-US" dirty="0" smtClean="0"/>
              <a:t>Permits for PWS construction</a:t>
            </a:r>
          </a:p>
          <a:p>
            <a:pPr lvl="1"/>
            <a:r>
              <a:rPr lang="en-US" dirty="0" smtClean="0"/>
              <a:t>Step 1.  Approval to Construct</a:t>
            </a:r>
          </a:p>
          <a:p>
            <a:pPr lvl="1"/>
            <a:r>
              <a:rPr lang="en-US" dirty="0" smtClean="0"/>
              <a:t>Step 2.  Approval to Operate (interim available)</a:t>
            </a:r>
          </a:p>
          <a:p>
            <a:r>
              <a:rPr lang="en-US" dirty="0" smtClean="0"/>
              <a:t>Private wells don’t need a permit (usually) but do need to be reported to </a:t>
            </a:r>
            <a:r>
              <a:rPr lang="en-US" dirty="0" smtClean="0"/>
              <a:t>WELTS database</a:t>
            </a:r>
            <a:endParaRPr lang="en-US" dirty="0" smtClean="0"/>
          </a:p>
          <a:p>
            <a:r>
              <a:rPr lang="en-US" dirty="0" smtClean="0"/>
              <a:t>Databases for drinking water, PWS info &amp; wells online</a:t>
            </a:r>
            <a:endParaRPr lang="en-US" dirty="0"/>
          </a:p>
        </p:txBody>
      </p:sp>
    </p:spTree>
    <p:extLst>
      <p:ext uri="{BB962C8B-B14F-4D97-AF65-F5344CB8AC3E}">
        <p14:creationId xmlns:p14="http://schemas.microsoft.com/office/powerpoint/2010/main" val="2942125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l="1823" r="1823"/>
          <a:stretch>
            <a:fillRect/>
          </a:stretch>
        </p:blipFill>
        <p:spPr>
          <a:xfrm>
            <a:off x="5052134" y="2071541"/>
            <a:ext cx="3634666" cy="1998926"/>
          </a:xfrm>
        </p:spPr>
      </p:pic>
      <p:sp>
        <p:nvSpPr>
          <p:cNvPr id="5" name="Rectangle 4"/>
          <p:cNvSpPr/>
          <p:nvPr/>
        </p:nvSpPr>
        <p:spPr>
          <a:xfrm>
            <a:off x="248443" y="5401773"/>
            <a:ext cx="6377424" cy="923330"/>
          </a:xfrm>
          <a:prstGeom prst="rect">
            <a:avLst/>
          </a:prstGeom>
        </p:spPr>
        <p:txBody>
          <a:bodyPr wrap="square">
            <a:spAutoFit/>
          </a:bodyPr>
          <a:lstStyle/>
          <a:p>
            <a:r>
              <a:rPr lang="en-US" dirty="0" smtClean="0"/>
              <a:t>ADEC Drinking Water program: 907-269-7656 or </a:t>
            </a:r>
          </a:p>
          <a:p>
            <a:r>
              <a:rPr lang="en-US" dirty="0" smtClean="0"/>
              <a:t>1-866-956-7656 (if you are calling outside of Anchorage). </a:t>
            </a:r>
          </a:p>
          <a:p>
            <a:r>
              <a:rPr lang="en-US" dirty="0" smtClean="0"/>
              <a:t>For after-hours and emergency calls, please dial 907- 451-2138. </a:t>
            </a:r>
            <a:endParaRPr lang="en-US" dirty="0"/>
          </a:p>
        </p:txBody>
      </p:sp>
      <p:pic>
        <p:nvPicPr>
          <p:cNvPr id="6" name="Picture 5" descr="grab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71541"/>
            <a:ext cx="4457700" cy="3302000"/>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smtClean="0"/>
              <a:t>Contacts</a:t>
            </a:r>
            <a:endParaRPr lang="en-US" dirty="0"/>
          </a:p>
        </p:txBody>
      </p:sp>
      <p:pic>
        <p:nvPicPr>
          <p:cNvPr id="8" name="Picture 7"/>
          <p:cNvPicPr>
            <a:picLocks noChangeAspect="1"/>
          </p:cNvPicPr>
          <p:nvPr/>
        </p:nvPicPr>
        <p:blipFill>
          <a:blip r:embed="rId5">
            <a:alphaModFix amt="27000"/>
          </a:blip>
          <a:stretch>
            <a:fillRect/>
          </a:stretch>
        </p:blipFill>
        <p:spPr>
          <a:xfrm>
            <a:off x="-1551368" y="0"/>
            <a:ext cx="10695368" cy="6858000"/>
          </a:xfrm>
          <a:prstGeom prst="rect">
            <a:avLst/>
          </a:prstGeom>
        </p:spPr>
      </p:pic>
    </p:spTree>
    <p:extLst>
      <p:ext uri="{BB962C8B-B14F-4D97-AF65-F5344CB8AC3E}">
        <p14:creationId xmlns:p14="http://schemas.microsoft.com/office/powerpoint/2010/main" val="815351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7000"/>
          </a:blip>
          <a:stretch>
            <a:fillRect/>
          </a:stretch>
        </p:blipFill>
        <p:spPr>
          <a:xfrm>
            <a:off x="-1551367" y="0"/>
            <a:ext cx="10695368" cy="6858000"/>
          </a:xfrm>
          <a:prstGeom prst="rect">
            <a:avLst/>
          </a:prstGeom>
        </p:spPr>
      </p:pic>
      <p:sp>
        <p:nvSpPr>
          <p:cNvPr id="2" name="Title 1"/>
          <p:cNvSpPr>
            <a:spLocks noGrp="1"/>
          </p:cNvSpPr>
          <p:nvPr>
            <p:ph type="title"/>
          </p:nvPr>
        </p:nvSpPr>
        <p:spPr/>
        <p:txBody>
          <a:bodyPr/>
          <a:lstStyle/>
          <a:p>
            <a:r>
              <a:rPr lang="en-US" dirty="0" smtClean="0"/>
              <a:t>Safe Drinking Water Act (1974)</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Title XIV of The Public Health Service Act: Safety of Public Water Systems</a:t>
            </a:r>
          </a:p>
          <a:p>
            <a:pPr lvl="1"/>
            <a:r>
              <a:rPr lang="en-US" dirty="0" smtClean="0"/>
              <a:t>Goal to </a:t>
            </a:r>
            <a:r>
              <a:rPr lang="en-US" b="1" dirty="0" smtClean="0"/>
              <a:t>protect public health </a:t>
            </a:r>
            <a:r>
              <a:rPr lang="en-US" dirty="0" smtClean="0"/>
              <a:t>by regulating the nation’s drinking water supply</a:t>
            </a:r>
          </a:p>
          <a:p>
            <a:pPr lvl="1"/>
            <a:r>
              <a:rPr lang="en-US" dirty="0" smtClean="0"/>
              <a:t>Amended in 1986, 1996</a:t>
            </a:r>
          </a:p>
          <a:p>
            <a:r>
              <a:rPr lang="en-US" dirty="0" smtClean="0"/>
              <a:t>Applies to drinking water and its sources, e.g., rivers, lakes, reservoirs, springs, groundwater wells</a:t>
            </a:r>
          </a:p>
          <a:p>
            <a:pPr lvl="1"/>
            <a:r>
              <a:rPr lang="en-US" dirty="0" smtClean="0"/>
              <a:t>Does NOT regulate private drinking water wells serving &lt;25 individuals</a:t>
            </a:r>
          </a:p>
          <a:p>
            <a:r>
              <a:rPr lang="en-US" dirty="0" smtClean="0"/>
              <a:t>Authorizes EPA to set </a:t>
            </a:r>
            <a:r>
              <a:rPr lang="en-US" b="1" dirty="0" smtClean="0"/>
              <a:t>health-based standards </a:t>
            </a:r>
            <a:r>
              <a:rPr lang="en-US" dirty="0" smtClean="0"/>
              <a:t>for maximum contaminant loads in drinking water (both natural and man-made, like disinfectants)</a:t>
            </a:r>
          </a:p>
          <a:p>
            <a:r>
              <a:rPr lang="en-US" dirty="0" smtClean="0"/>
              <a:t>EPA cedes primacy to some states and tribes </a:t>
            </a:r>
            <a:r>
              <a:rPr lang="en-US" dirty="0" smtClean="0">
                <a:sym typeface="Wingdings"/>
              </a:rPr>
              <a:t> ADEC</a:t>
            </a:r>
            <a:endParaRPr lang="en-US" dirty="0"/>
          </a:p>
        </p:txBody>
      </p:sp>
    </p:spTree>
    <p:extLst>
      <p:ext uri="{BB962C8B-B14F-4D97-AF65-F5344CB8AC3E}">
        <p14:creationId xmlns:p14="http://schemas.microsoft.com/office/powerpoint/2010/main" val="4184920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403902"/>
          </a:xfrm>
          <a:prstGeom prst="rect">
            <a:avLst/>
          </a:prstGeom>
        </p:spPr>
      </p:pic>
      <p:pic>
        <p:nvPicPr>
          <p:cNvPr id="14" name="Picture 13"/>
          <p:cNvPicPr>
            <a:picLocks noChangeAspect="1"/>
          </p:cNvPicPr>
          <p:nvPr/>
        </p:nvPicPr>
        <p:blipFill>
          <a:blip r:embed="rId3">
            <a:alphaModFix amt="27000"/>
          </a:blip>
          <a:stretch>
            <a:fillRect/>
          </a:stretch>
        </p:blipFill>
        <p:spPr>
          <a:xfrm>
            <a:off x="-1551367" y="0"/>
            <a:ext cx="10695368" cy="6858000"/>
          </a:xfrm>
          <a:prstGeom prst="rect">
            <a:avLst/>
          </a:prstGeom>
        </p:spPr>
      </p:pic>
      <p:pic>
        <p:nvPicPr>
          <p:cNvPr id="12" name="Picture 11"/>
          <p:cNvPicPr>
            <a:picLocks noChangeAspect="1"/>
          </p:cNvPicPr>
          <p:nvPr/>
        </p:nvPicPr>
        <p:blipFill>
          <a:blip r:embed="rId4"/>
          <a:stretch>
            <a:fillRect/>
          </a:stretch>
        </p:blipFill>
        <p:spPr>
          <a:xfrm>
            <a:off x="0" y="4638946"/>
            <a:ext cx="9144000" cy="881811"/>
          </a:xfrm>
          <a:prstGeom prst="rect">
            <a:avLst/>
          </a:prstGeom>
        </p:spPr>
      </p:pic>
      <p:sp>
        <p:nvSpPr>
          <p:cNvPr id="9" name="Rectangle 8"/>
          <p:cNvSpPr/>
          <p:nvPr/>
        </p:nvSpPr>
        <p:spPr>
          <a:xfrm>
            <a:off x="384306" y="5683029"/>
            <a:ext cx="8287665" cy="923330"/>
          </a:xfrm>
          <a:prstGeom prst="rect">
            <a:avLst/>
          </a:prstGeom>
        </p:spPr>
        <p:txBody>
          <a:bodyPr wrap="square">
            <a:spAutoFit/>
          </a:bodyPr>
          <a:lstStyle/>
          <a:p>
            <a:r>
              <a:rPr lang="en-US" dirty="0" smtClean="0"/>
              <a:t>Download the whole table </a:t>
            </a:r>
            <a:r>
              <a:rPr lang="en-US" dirty="0" err="1" smtClean="0"/>
              <a:t>here:</a:t>
            </a:r>
            <a:r>
              <a:rPr lang="en-US" dirty="0" err="1" smtClean="0">
                <a:hlinkClick r:id="rId5"/>
              </a:rPr>
              <a:t>https</a:t>
            </a:r>
            <a:r>
              <a:rPr lang="en-US" dirty="0" smtClean="0">
                <a:hlinkClick r:id="rId5"/>
              </a:rPr>
              <a:t>://www.epa.gov/ground-water-and-drinking-water/national-primary-drinking-water-regulation-table</a:t>
            </a:r>
            <a:r>
              <a:rPr lang="en-US" dirty="0" smtClean="0"/>
              <a:t> </a:t>
            </a:r>
            <a:endParaRPr lang="en-US" dirty="0"/>
          </a:p>
        </p:txBody>
      </p:sp>
      <p:sp>
        <p:nvSpPr>
          <p:cNvPr id="13" name="Content Placeholder 2"/>
          <p:cNvSpPr>
            <a:spLocks noGrp="1"/>
          </p:cNvSpPr>
          <p:nvPr>
            <p:ph idx="1"/>
          </p:nvPr>
        </p:nvSpPr>
        <p:spPr>
          <a:xfrm>
            <a:off x="457200" y="1600200"/>
            <a:ext cx="8229600" cy="4525963"/>
          </a:xfrm>
        </p:spPr>
        <p:txBody>
          <a:bodyPr/>
          <a:lstStyle/>
          <a:p>
            <a:r>
              <a:rPr lang="en-US" dirty="0" smtClean="0"/>
              <a:t>40 CFR 141, 40 CFR 142 (implementation)</a:t>
            </a:r>
          </a:p>
          <a:p>
            <a:r>
              <a:rPr lang="en-US" dirty="0" smtClean="0"/>
              <a:t>Legal limits on &gt;90 contaminants</a:t>
            </a:r>
          </a:p>
          <a:p>
            <a:r>
              <a:rPr lang="en-US" dirty="0" smtClean="0"/>
              <a:t>Water-testing schedules </a:t>
            </a:r>
          </a:p>
          <a:p>
            <a:r>
              <a:rPr lang="en-US" dirty="0" smtClean="0"/>
              <a:t>Methods that public water systems must follow (analysis and treatment)</a:t>
            </a:r>
            <a:endParaRPr lang="en-US" dirty="0"/>
          </a:p>
        </p:txBody>
      </p:sp>
    </p:spTree>
    <p:extLst>
      <p:ext uri="{BB962C8B-B14F-4D97-AF65-F5344CB8AC3E}">
        <p14:creationId xmlns:p14="http://schemas.microsoft.com/office/powerpoint/2010/main" val="3388183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403902"/>
          </a:xfrm>
          <a:prstGeom prst="rect">
            <a:avLst/>
          </a:prstGeom>
        </p:spPr>
      </p:pic>
      <p:pic>
        <p:nvPicPr>
          <p:cNvPr id="6" name="Picture 5"/>
          <p:cNvPicPr>
            <a:picLocks noChangeAspect="1"/>
          </p:cNvPicPr>
          <p:nvPr/>
        </p:nvPicPr>
        <p:blipFill>
          <a:blip r:embed="rId4">
            <a:alphaModFix amt="27000"/>
          </a:blip>
          <a:stretch>
            <a:fillRect/>
          </a:stretch>
        </p:blipFill>
        <p:spPr>
          <a:xfrm>
            <a:off x="-1551367" y="0"/>
            <a:ext cx="10695368" cy="6858000"/>
          </a:xfrm>
          <a:prstGeom prst="rect">
            <a:avLst/>
          </a:prstGeom>
        </p:spPr>
      </p:pic>
      <p:sp>
        <p:nvSpPr>
          <p:cNvPr id="3" name="Content Placeholder 2"/>
          <p:cNvSpPr>
            <a:spLocks noGrp="1"/>
          </p:cNvSpPr>
          <p:nvPr>
            <p:ph idx="1"/>
          </p:nvPr>
        </p:nvSpPr>
        <p:spPr/>
        <p:txBody>
          <a:bodyPr>
            <a:normAutofit fontScale="62500" lnSpcReduction="20000"/>
          </a:bodyPr>
          <a:lstStyle/>
          <a:p>
            <a:pPr marL="0" indent="0">
              <a:buNone/>
            </a:pPr>
            <a:r>
              <a:rPr lang="en-US" dirty="0" smtClean="0"/>
              <a:t>• </a:t>
            </a:r>
            <a:r>
              <a:rPr lang="en-US" b="1" dirty="0" smtClean="0"/>
              <a:t>Maximum </a:t>
            </a:r>
            <a:r>
              <a:rPr lang="en-US" b="1" dirty="0"/>
              <a:t>Contaminant Level </a:t>
            </a:r>
            <a:r>
              <a:rPr lang="en-US" b="1" dirty="0">
                <a:solidFill>
                  <a:srgbClr val="008000"/>
                </a:solidFill>
              </a:rPr>
              <a:t>Goal</a:t>
            </a:r>
            <a:r>
              <a:rPr lang="en-US" b="1" dirty="0"/>
              <a:t> (MCLG): </a:t>
            </a:r>
            <a:r>
              <a:rPr lang="en-US" dirty="0"/>
              <a:t>The level of a contaminant in drinking water below which there is </a:t>
            </a:r>
            <a:r>
              <a:rPr lang="en-US" dirty="0">
                <a:solidFill>
                  <a:srgbClr val="008000"/>
                </a:solidFill>
              </a:rPr>
              <a:t>no known or expected risk to health</a:t>
            </a:r>
            <a:r>
              <a:rPr lang="en-US" dirty="0"/>
              <a:t>. MCLGs allow for a margin of safety and are </a:t>
            </a:r>
            <a:r>
              <a:rPr lang="en-US" dirty="0">
                <a:solidFill>
                  <a:srgbClr val="008000"/>
                </a:solidFill>
              </a:rPr>
              <a:t>non-enforceable </a:t>
            </a:r>
            <a:r>
              <a:rPr lang="en-US" dirty="0"/>
              <a:t>public health goals. </a:t>
            </a:r>
          </a:p>
          <a:p>
            <a:pPr marL="0" indent="0">
              <a:buNone/>
            </a:pPr>
            <a:r>
              <a:rPr lang="en-US" dirty="0"/>
              <a:t>• </a:t>
            </a:r>
            <a:r>
              <a:rPr lang="en-US" b="1" dirty="0">
                <a:solidFill>
                  <a:srgbClr val="FF0000"/>
                </a:solidFill>
              </a:rPr>
              <a:t>Maximum Contaminant Level (MCL): </a:t>
            </a:r>
            <a:r>
              <a:rPr lang="en-US" dirty="0">
                <a:solidFill>
                  <a:srgbClr val="FF0000"/>
                </a:solidFill>
              </a:rPr>
              <a:t>The highest level of a contaminant that is allowed in drinking water.</a:t>
            </a:r>
            <a:r>
              <a:rPr lang="en-US" dirty="0"/>
              <a:t> MCLs are set as close to MCLGs as feasible using the best available treatment technology and taking cost into consideration. MCLs are </a:t>
            </a:r>
            <a:r>
              <a:rPr lang="en-US" dirty="0">
                <a:solidFill>
                  <a:srgbClr val="FF0000"/>
                </a:solidFill>
              </a:rPr>
              <a:t>enforceable</a:t>
            </a:r>
            <a:r>
              <a:rPr lang="en-US" dirty="0"/>
              <a:t> standards. </a:t>
            </a:r>
          </a:p>
          <a:p>
            <a:pPr marL="0" indent="0">
              <a:buNone/>
            </a:pPr>
            <a:r>
              <a:rPr lang="en-US" dirty="0"/>
              <a:t>• </a:t>
            </a:r>
            <a:r>
              <a:rPr lang="en-US" b="1" dirty="0"/>
              <a:t>Maximum Residual Disinfectant Level Goal (MRDLG): </a:t>
            </a:r>
            <a:r>
              <a:rPr lang="en-US" dirty="0"/>
              <a:t>The level of a drinking water disinfectant below which there is no known or expected risk to health. MRDLGs do not reflect the benefits of the use of disinfectants to control microbial contaminants. </a:t>
            </a:r>
          </a:p>
          <a:p>
            <a:pPr marL="0" indent="0">
              <a:buNone/>
            </a:pPr>
            <a:r>
              <a:rPr lang="en-US" dirty="0"/>
              <a:t>• </a:t>
            </a:r>
            <a:r>
              <a:rPr lang="en-US" b="1" dirty="0"/>
              <a:t>Maximum Residual Disinfectant Level (MRDL): </a:t>
            </a:r>
            <a:r>
              <a:rPr lang="en-US" dirty="0"/>
              <a:t>The highest level of a disinfectant allowed in drinking water. There is convincing evidence that addition of a disinfectant is necessary for control of microbial contaminants. </a:t>
            </a:r>
          </a:p>
          <a:p>
            <a:pPr marL="0" indent="0">
              <a:buNone/>
            </a:pPr>
            <a:r>
              <a:rPr lang="en-US" dirty="0"/>
              <a:t>• </a:t>
            </a:r>
            <a:r>
              <a:rPr lang="en-US" b="1" dirty="0">
                <a:solidFill>
                  <a:srgbClr val="FF0000"/>
                </a:solidFill>
              </a:rPr>
              <a:t>Treatment Technique (TT): </a:t>
            </a:r>
            <a:r>
              <a:rPr lang="en-US" dirty="0">
                <a:solidFill>
                  <a:srgbClr val="FF0000"/>
                </a:solidFill>
              </a:rPr>
              <a:t>A required process </a:t>
            </a:r>
            <a:r>
              <a:rPr lang="en-US" dirty="0"/>
              <a:t>intended to reduce the level of a contaminant in drinking water. </a:t>
            </a:r>
          </a:p>
        </p:txBody>
      </p:sp>
    </p:spTree>
    <p:extLst>
      <p:ext uri="{BB962C8B-B14F-4D97-AF65-F5344CB8AC3E}">
        <p14:creationId xmlns:p14="http://schemas.microsoft.com/office/powerpoint/2010/main" val="2174645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2400"/>
            <a:ext cx="9144000" cy="6547104"/>
          </a:xfrm>
          <a:prstGeom prst="rect">
            <a:avLst/>
          </a:prstGeom>
        </p:spPr>
      </p:pic>
      <p:sp>
        <p:nvSpPr>
          <p:cNvPr id="5" name="TextBox 4"/>
          <p:cNvSpPr txBox="1"/>
          <p:nvPr/>
        </p:nvSpPr>
        <p:spPr>
          <a:xfrm>
            <a:off x="8270955" y="6366259"/>
            <a:ext cx="532718" cy="369332"/>
          </a:xfrm>
          <a:prstGeom prst="rect">
            <a:avLst/>
          </a:prstGeom>
          <a:noFill/>
        </p:spPr>
        <p:txBody>
          <a:bodyPr wrap="none" rtlCol="0">
            <a:spAutoFit/>
          </a:bodyPr>
          <a:lstStyle/>
          <a:p>
            <a:r>
              <a:rPr lang="en-US" dirty="0" smtClean="0"/>
              <a:t>Etc.</a:t>
            </a:r>
            <a:endParaRPr lang="en-US" dirty="0"/>
          </a:p>
        </p:txBody>
      </p:sp>
    </p:spTree>
    <p:extLst>
      <p:ext uri="{BB962C8B-B14F-4D97-AF65-F5344CB8AC3E}">
        <p14:creationId xmlns:p14="http://schemas.microsoft.com/office/powerpoint/2010/main" val="1199232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1600" y="417772"/>
            <a:ext cx="8940800" cy="6223000"/>
          </a:xfrm>
          <a:prstGeom prst="rect">
            <a:avLst/>
          </a:prstGeom>
        </p:spPr>
      </p:pic>
      <p:sp>
        <p:nvSpPr>
          <p:cNvPr id="7" name="TextBox 6"/>
          <p:cNvSpPr txBox="1"/>
          <p:nvPr/>
        </p:nvSpPr>
        <p:spPr>
          <a:xfrm>
            <a:off x="8336806" y="6355834"/>
            <a:ext cx="532718" cy="369332"/>
          </a:xfrm>
          <a:prstGeom prst="rect">
            <a:avLst/>
          </a:prstGeom>
          <a:noFill/>
        </p:spPr>
        <p:txBody>
          <a:bodyPr wrap="none" rtlCol="0">
            <a:spAutoFit/>
          </a:bodyPr>
          <a:lstStyle/>
          <a:p>
            <a:r>
              <a:rPr lang="en-US" dirty="0" smtClean="0"/>
              <a:t>Etc.</a:t>
            </a:r>
            <a:endParaRPr lang="en-US" dirty="0"/>
          </a:p>
        </p:txBody>
      </p:sp>
      <p:sp>
        <p:nvSpPr>
          <p:cNvPr id="8" name="TextBox 7"/>
          <p:cNvSpPr txBox="1"/>
          <p:nvPr/>
        </p:nvSpPr>
        <p:spPr>
          <a:xfrm>
            <a:off x="5305480" y="15020"/>
            <a:ext cx="3736920" cy="646331"/>
          </a:xfrm>
          <a:prstGeom prst="rect">
            <a:avLst/>
          </a:prstGeom>
          <a:noFill/>
        </p:spPr>
        <p:txBody>
          <a:bodyPr wrap="none" rtlCol="0">
            <a:spAutoFit/>
          </a:bodyPr>
          <a:lstStyle/>
          <a:p>
            <a:r>
              <a:rPr lang="en-US" b="1" dirty="0" smtClean="0"/>
              <a:t>40 CFR 143.  Non-enforceable; </a:t>
            </a:r>
          </a:p>
          <a:p>
            <a:r>
              <a:rPr lang="en-US" b="1" dirty="0" smtClean="0"/>
              <a:t>states may adopt as enforceable </a:t>
            </a:r>
            <a:r>
              <a:rPr lang="en-US" b="1" dirty="0" err="1" smtClean="0"/>
              <a:t>stds</a:t>
            </a:r>
            <a:endParaRPr lang="en-US" b="1" dirty="0"/>
          </a:p>
        </p:txBody>
      </p:sp>
    </p:spTree>
    <p:extLst>
      <p:ext uri="{BB962C8B-B14F-4D97-AF65-F5344CB8AC3E}">
        <p14:creationId xmlns:p14="http://schemas.microsoft.com/office/powerpoint/2010/main" val="551094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grab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926" y="0"/>
            <a:ext cx="8680233" cy="6858000"/>
          </a:xfrm>
          <a:prstGeom prst="rect">
            <a:avLst/>
          </a:prstGeom>
        </p:spPr>
      </p:pic>
    </p:spTree>
    <p:extLst>
      <p:ext uri="{BB962C8B-B14F-4D97-AF65-F5344CB8AC3E}">
        <p14:creationId xmlns:p14="http://schemas.microsoft.com/office/powerpoint/2010/main" val="2996152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1627</TotalTime>
  <Words>2005</Words>
  <Application>Microsoft Macintosh PowerPoint</Application>
  <PresentationFormat>On-screen Show (4:3)</PresentationFormat>
  <Paragraphs>163</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Drinking Water in Alaska:  SDWA, PWS permits, well permits 40 CFR 141+, 18 AAC 80  (NOT CWA 401, 404, NPDES/APDES, water rights, temporary water use, or saltwater)</vt:lpstr>
      <vt:lpstr>Alaska is #1 for water</vt:lpstr>
      <vt:lpstr>Federal water statutes &amp; regs</vt:lpstr>
      <vt:lpstr>Safe Drinking Water Act (1974)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Proof that a Public Water System provided a CCR (sent to DEC) </vt:lpstr>
      <vt:lpstr>Alaska DEC Drinking Water program 18 AAC 80</vt:lpstr>
      <vt:lpstr>PowerPoint Presentation</vt:lpstr>
      <vt:lpstr>PowerPoint Presentation</vt:lpstr>
      <vt:lpstr>Public Water Systems (PWS) Classifications</vt:lpstr>
      <vt:lpstr>PWS Permits:  Construction/Operations</vt:lpstr>
      <vt:lpstr>PWS Permits:  Construction/Operations</vt:lpstr>
      <vt:lpstr>PWS Checklists</vt:lpstr>
      <vt:lpstr>PWS Checklists</vt:lpstr>
      <vt:lpstr>PowerPoint Presentation</vt:lpstr>
      <vt:lpstr>Q. Do I need to submit for approval to construct for an emergency repair or routine maintenance?  </vt:lpstr>
      <vt:lpstr>PowerPoint Presentation</vt:lpstr>
      <vt:lpstr>Private Wells</vt:lpstr>
      <vt:lpstr>Private Wells</vt:lpstr>
      <vt:lpstr>PowerPoint Presentation</vt:lpstr>
      <vt:lpstr>PowerPoint Presentation</vt:lpstr>
      <vt:lpstr>Penalty = (A x B x C x $10) + D 18 AAC 80.1220</vt:lpstr>
      <vt:lpstr>Recap</vt:lpstr>
      <vt:lpstr>Contacts</vt:lpstr>
    </vt:vector>
  </TitlesOfParts>
  <Manager/>
  <Company>University of Alaska Fairbanks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 Drinking Water Program</dc:title>
  <dc:subject/>
  <dc:creator>Mel Durrett</dc:creator>
  <cp:keywords/>
  <dc:description/>
  <cp:lastModifiedBy>Mel Durrett</cp:lastModifiedBy>
  <cp:revision>82</cp:revision>
  <dcterms:created xsi:type="dcterms:W3CDTF">2020-02-25T21:40:28Z</dcterms:created>
  <dcterms:modified xsi:type="dcterms:W3CDTF">2020-03-05T01:55:36Z</dcterms:modified>
  <cp:category/>
</cp:coreProperties>
</file>